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7"/>
  </p:notesMasterIdLst>
  <p:sldIdLst>
    <p:sldId id="257" r:id="rId2"/>
    <p:sldId id="256" r:id="rId3"/>
    <p:sldId id="282" r:id="rId4"/>
    <p:sldId id="301" r:id="rId5"/>
    <p:sldId id="310" r:id="rId6"/>
    <p:sldId id="304" r:id="rId7"/>
    <p:sldId id="286" r:id="rId8"/>
    <p:sldId id="294" r:id="rId9"/>
    <p:sldId id="311" r:id="rId10"/>
    <p:sldId id="296" r:id="rId11"/>
    <p:sldId id="313" r:id="rId12"/>
    <p:sldId id="315" r:id="rId13"/>
    <p:sldId id="272" r:id="rId14"/>
    <p:sldId id="316" r:id="rId15"/>
    <p:sldId id="259" r:id="rId16"/>
  </p:sldIdLst>
  <p:sldSz cx="12192000" cy="6858000"/>
  <p:notesSz cx="6858000" cy="9144000"/>
  <p:embeddedFontLst>
    <p:embeddedFont>
      <p:font typeface="Intel Clear Hans" panose="02010600030101010101" charset="-122"/>
      <p:regular r:id="rId18"/>
      <p:bold r:id="rId19"/>
    </p:embeddedFont>
    <p:embeddedFont>
      <p:font typeface="Intel Clear Pro" panose="020B0804020202060201" pitchFamily="34" charset="0"/>
      <p:bold r:id="rId20"/>
    </p:embeddedFont>
    <p:embeddedFont>
      <p:font typeface="Intel Clear Light" panose="020B0404020203020204" pitchFamily="34" charset="0"/>
      <p:regular r:id="rId21"/>
      <p:italic r:id="rId22"/>
    </p:embeddedFont>
    <p:embeddedFont>
      <p:font typeface="Intel Clear" panose="020B0604020203020204" pitchFamily="34" charset="0"/>
      <p:regular r:id="rId23"/>
      <p:bold r:id="rId24"/>
      <p:italic r:id="rId25"/>
      <p:boldItalic r:id="rId26"/>
    </p:embeddedFont>
    <p:embeddedFont>
      <p:font typeface="Calibri" panose="020F0502020204030204" pitchFamily="34" charset="0"/>
      <p:regular r:id="rId27"/>
      <p:bold r:id="rId28"/>
      <p:italic r:id="rId29"/>
      <p:boldItalic r:id="rId3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ong, Xiaopeng" initials="TX" lastIdx="1" clrIdx="0">
    <p:extLst>
      <p:ext uri="{19B8F6BF-5375-455C-9EA6-DF929625EA0E}">
        <p15:presenceInfo xmlns:p15="http://schemas.microsoft.com/office/powerpoint/2012/main" userId="S-1-5-21-1757981266-725345543-1404487317-295128"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013" autoAdjust="0"/>
    <p:restoredTop sz="87254" autoAdjust="0"/>
  </p:normalViewPr>
  <p:slideViewPr>
    <p:cSldViewPr snapToGrid="0" showGuides="1">
      <p:cViewPr varScale="1">
        <p:scale>
          <a:sx n="115" d="100"/>
          <a:sy n="115" d="100"/>
        </p:scale>
        <p:origin x="312" y="114"/>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font" Target="fonts/font9.fntdata"/><Relationship Id="rId3" Type="http://schemas.openxmlformats.org/officeDocument/2006/relationships/slide" Target="slides/slide2.xml"/><Relationship Id="rId21" Type="http://schemas.openxmlformats.org/officeDocument/2006/relationships/font" Target="fonts/font4.fntdata"/><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font" Target="fonts/font8.fntdata"/><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font" Target="fonts/font11.fntdata"/><Relationship Id="rId10" Type="http://schemas.openxmlformats.org/officeDocument/2006/relationships/slide" Target="slides/slide9.xml"/><Relationship Id="rId19" Type="http://schemas.openxmlformats.org/officeDocument/2006/relationships/font" Target="fonts/font2.fntdata"/><Relationship Id="rId31"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font" Target="fonts/font13.fntdata"/><Relationship Id="rId35"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639F664-B700-4615-A09A-5FE6A30AB795}" type="datetimeFigureOut">
              <a:rPr lang="zh-CN" altLang="en-US" smtClean="0"/>
              <a:t>2018/9/19</a:t>
            </a:fld>
            <a:endParaRPr lang="zh-CN" alt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3227710-479D-46AF-B78C-E53FFA0C3F99}" type="slidenum">
              <a:rPr lang="zh-CN" altLang="en-US" smtClean="0"/>
              <a:t>‹#›</a:t>
            </a:fld>
            <a:endParaRPr lang="zh-CN" altLang="en-US"/>
          </a:p>
        </p:txBody>
      </p:sp>
    </p:spTree>
    <p:extLst>
      <p:ext uri="{BB962C8B-B14F-4D97-AF65-F5344CB8AC3E}">
        <p14:creationId xmlns:p14="http://schemas.microsoft.com/office/powerpoint/2010/main" val="7472936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dirty="0" smtClean="0">
                <a:solidFill>
                  <a:schemeClr val="tx1"/>
                </a:solidFill>
              </a:rPr>
              <a:t>集成各种边缘工作负载SDK（openVINO计算机视觉SDK，媒体SDK</a:t>
            </a:r>
            <a:endParaRPr lang="en-US" altLang="zh-CN" dirty="0" smtClean="0">
              <a:solidFill>
                <a:schemeClr val="tx1"/>
              </a:solidFill>
            </a:endParaRPr>
          </a:p>
          <a:p>
            <a:endParaRPr lang="en-US" dirty="0"/>
          </a:p>
        </p:txBody>
      </p:sp>
      <p:sp>
        <p:nvSpPr>
          <p:cNvPr id="4" name="Slide Number Placeholder 3"/>
          <p:cNvSpPr>
            <a:spLocks noGrp="1"/>
          </p:cNvSpPr>
          <p:nvPr>
            <p:ph type="sldNum" sz="quarter" idx="10"/>
          </p:nvPr>
        </p:nvSpPr>
        <p:spPr/>
        <p:txBody>
          <a:bodyPr/>
          <a:lstStyle/>
          <a:p>
            <a:fld id="{D61C8689-8455-3546-ADF9-3B7273760F66}" type="slidenum">
              <a:rPr lang="en-US" smtClean="0"/>
              <a:pPr/>
              <a:t>3</a:t>
            </a:fld>
            <a:endParaRPr lang="en-US" dirty="0"/>
          </a:p>
        </p:txBody>
      </p:sp>
    </p:spTree>
    <p:extLst>
      <p:ext uri="{BB962C8B-B14F-4D97-AF65-F5344CB8AC3E}">
        <p14:creationId xmlns:p14="http://schemas.microsoft.com/office/powerpoint/2010/main" val="942521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smtClean="0"/>
              <a:t>MEC enables implementation of mobile edge applications as software-only entities that run on a virtualization infrastructure located at or near the network </a:t>
            </a:r>
            <a:r>
              <a:rPr lang="en-US" altLang="zh-CN" dirty="0" err="1" smtClean="0"/>
              <a:t>endge</a:t>
            </a:r>
            <a:endParaRPr lang="en-US" altLang="zh-CN" dirty="0" smtClean="0"/>
          </a:p>
          <a:p>
            <a:endParaRPr lang="en-US" altLang="zh-CN" dirty="0" smtClean="0"/>
          </a:p>
          <a:p>
            <a:r>
              <a:rPr lang="en-US" altLang="zh-CN" dirty="0" smtClean="0">
                <a:effectLst/>
              </a:rPr>
              <a:t>MEC</a:t>
            </a:r>
            <a:r>
              <a:rPr lang="zh-CN" altLang="en-US" dirty="0" smtClean="0">
                <a:effectLst/>
              </a:rPr>
              <a:t>支持将移动边缘应用程序实现为仅在位于网络端点或其附近的虚拟化基础架构上运行的软件实体。</a:t>
            </a:r>
            <a:endParaRPr lang="en-US" altLang="zh-CN" dirty="0" smtClean="0">
              <a:effectLst/>
            </a:endParaRPr>
          </a:p>
          <a:p>
            <a:endParaRPr lang="en-US" altLang="zh-CN" dirty="0" smtClean="0">
              <a:effectLst/>
            </a:endParaRPr>
          </a:p>
          <a:p>
            <a:r>
              <a:rPr lang="en-US" altLang="zh-CN" dirty="0" smtClean="0"/>
              <a:t>MEC is natural development in the evolution of fixed and mobile access networks and the convergence of IT and telecoms networking</a:t>
            </a:r>
          </a:p>
          <a:p>
            <a:r>
              <a:rPr lang="en-US" altLang="zh-CN" dirty="0" smtClean="0">
                <a:effectLst/>
              </a:rPr>
              <a:t>MEC</a:t>
            </a:r>
            <a:r>
              <a:rPr lang="zh-CN" altLang="en-US" dirty="0" smtClean="0">
                <a:effectLst/>
              </a:rPr>
              <a:t>是固定和移动接入网络演进和</a:t>
            </a:r>
            <a:r>
              <a:rPr lang="en-US" altLang="zh-CN" dirty="0" smtClean="0">
                <a:effectLst/>
              </a:rPr>
              <a:t>IT</a:t>
            </a:r>
            <a:r>
              <a:rPr lang="zh-CN" altLang="en-US" dirty="0" smtClean="0">
                <a:effectLst/>
              </a:rPr>
              <a:t>和电信网络融合的自然发展 </a:t>
            </a:r>
            <a:endParaRPr lang="zh-CN" altLang="en-US" dirty="0"/>
          </a:p>
        </p:txBody>
      </p:sp>
      <p:sp>
        <p:nvSpPr>
          <p:cNvPr id="4" name="Slide Number Placeholder 3"/>
          <p:cNvSpPr>
            <a:spLocks noGrp="1"/>
          </p:cNvSpPr>
          <p:nvPr>
            <p:ph type="sldNum" sz="quarter" idx="10"/>
          </p:nvPr>
        </p:nvSpPr>
        <p:spPr/>
        <p:txBody>
          <a:bodyPr/>
          <a:lstStyle/>
          <a:p>
            <a:fld id="{43227710-479D-46AF-B78C-E53FFA0C3F99}" type="slidenum">
              <a:rPr lang="zh-CN" altLang="en-US" smtClean="0"/>
              <a:t>4</a:t>
            </a:fld>
            <a:endParaRPr lang="zh-CN" altLang="en-US"/>
          </a:p>
        </p:txBody>
      </p:sp>
    </p:spTree>
    <p:extLst>
      <p:ext uri="{BB962C8B-B14F-4D97-AF65-F5344CB8AC3E}">
        <p14:creationId xmlns:p14="http://schemas.microsoft.com/office/powerpoint/2010/main" val="26943555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a:p>
        </p:txBody>
      </p:sp>
      <p:sp>
        <p:nvSpPr>
          <p:cNvPr id="4" name="Slide Number Placeholder 3"/>
          <p:cNvSpPr>
            <a:spLocks noGrp="1"/>
          </p:cNvSpPr>
          <p:nvPr>
            <p:ph type="sldNum" sz="quarter" idx="10"/>
          </p:nvPr>
        </p:nvSpPr>
        <p:spPr/>
        <p:txBody>
          <a:bodyPr/>
          <a:lstStyle/>
          <a:p>
            <a:fld id="{43227710-479D-46AF-B78C-E53FFA0C3F99}" type="slidenum">
              <a:rPr lang="zh-CN" altLang="en-US" smtClean="0"/>
              <a:t>7</a:t>
            </a:fld>
            <a:endParaRPr lang="zh-CN" altLang="en-US"/>
          </a:p>
        </p:txBody>
      </p:sp>
    </p:spTree>
    <p:extLst>
      <p:ext uri="{BB962C8B-B14F-4D97-AF65-F5344CB8AC3E}">
        <p14:creationId xmlns:p14="http://schemas.microsoft.com/office/powerpoint/2010/main" val="20952297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4DAF376-20B4-4EC6-BDD6-58B7261B02D0}" type="slidenum">
              <a:rPr lang="en-US" smtClean="0"/>
              <a:t>9</a:t>
            </a:fld>
            <a:endParaRPr lang="en-US"/>
          </a:p>
        </p:txBody>
      </p:sp>
    </p:spTree>
    <p:extLst>
      <p:ext uri="{BB962C8B-B14F-4D97-AF65-F5344CB8AC3E}">
        <p14:creationId xmlns:p14="http://schemas.microsoft.com/office/powerpoint/2010/main" val="3722934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a:p>
        </p:txBody>
      </p:sp>
      <p:sp>
        <p:nvSpPr>
          <p:cNvPr id="4" name="Slide Number Placeholder 3"/>
          <p:cNvSpPr>
            <a:spLocks noGrp="1"/>
          </p:cNvSpPr>
          <p:nvPr>
            <p:ph type="sldNum" sz="quarter" idx="10"/>
          </p:nvPr>
        </p:nvSpPr>
        <p:spPr/>
        <p:txBody>
          <a:bodyPr/>
          <a:lstStyle/>
          <a:p>
            <a:fld id="{43227710-479D-46AF-B78C-E53FFA0C3F99}" type="slidenum">
              <a:rPr lang="zh-CN" altLang="en-US" smtClean="0"/>
              <a:t>12</a:t>
            </a:fld>
            <a:endParaRPr lang="zh-CN" altLang="en-US"/>
          </a:p>
        </p:txBody>
      </p:sp>
    </p:spTree>
    <p:extLst>
      <p:ext uri="{BB962C8B-B14F-4D97-AF65-F5344CB8AC3E}">
        <p14:creationId xmlns:p14="http://schemas.microsoft.com/office/powerpoint/2010/main" val="15830908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a:p>
        </p:txBody>
      </p:sp>
      <p:sp>
        <p:nvSpPr>
          <p:cNvPr id="4" name="Slide Number Placeholder 3"/>
          <p:cNvSpPr>
            <a:spLocks noGrp="1"/>
          </p:cNvSpPr>
          <p:nvPr>
            <p:ph type="sldNum" sz="quarter" idx="10"/>
          </p:nvPr>
        </p:nvSpPr>
        <p:spPr/>
        <p:txBody>
          <a:bodyPr/>
          <a:lstStyle/>
          <a:p>
            <a:fld id="{43227710-479D-46AF-B78C-E53FFA0C3F99}" type="slidenum">
              <a:rPr lang="zh-CN" altLang="en-US" smtClean="0"/>
              <a:t>13</a:t>
            </a:fld>
            <a:endParaRPr lang="zh-CN" altLang="en-US"/>
          </a:p>
        </p:txBody>
      </p:sp>
    </p:spTree>
    <p:extLst>
      <p:ext uri="{BB962C8B-B14F-4D97-AF65-F5344CB8AC3E}">
        <p14:creationId xmlns:p14="http://schemas.microsoft.com/office/powerpoint/2010/main" val="240621107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l="-20000" r="-20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803564" y="2215395"/>
            <a:ext cx="10584872" cy="1736581"/>
          </a:xfrm>
        </p:spPr>
        <p:txBody>
          <a:bodyPr anchor="b"/>
          <a:lstStyle>
            <a:lvl1pPr algn="ctr">
              <a:defRPr sz="6000"/>
            </a:lvl1pPr>
          </a:lstStyle>
          <a:p>
            <a:r>
              <a:rPr lang="en-US" dirty="0" smtClean="0"/>
              <a:t>Click to edit Master title style</a:t>
            </a:r>
            <a:endParaRPr lang="en-US" dirty="0"/>
          </a:p>
        </p:txBody>
      </p:sp>
      <p:sp>
        <p:nvSpPr>
          <p:cNvPr id="3" name="Subtitle 2"/>
          <p:cNvSpPr>
            <a:spLocks noGrp="1"/>
          </p:cNvSpPr>
          <p:nvPr>
            <p:ph type="subTitle" idx="1"/>
          </p:nvPr>
        </p:nvSpPr>
        <p:spPr>
          <a:xfrm>
            <a:off x="803564" y="4294765"/>
            <a:ext cx="10584872" cy="1655762"/>
          </a:xfrm>
        </p:spPr>
        <p:txBody>
          <a:bodyPr>
            <a:normAutofit/>
          </a:bodyPr>
          <a:lstStyle>
            <a:lvl1pPr marL="0" indent="0" algn="ctr">
              <a:buNone/>
              <a:defRPr sz="3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Click to edit Master subtitle style</a:t>
            </a:r>
            <a:endParaRPr lang="en-US" dirty="0"/>
          </a:p>
        </p:txBody>
      </p:sp>
      <p:pic>
        <p:nvPicPr>
          <p:cNvPr id="7" name="Picture 6"/>
          <p:cNvPicPr>
            <a:picLocks noChangeAspect="1"/>
          </p:cNvPicPr>
          <p:nvPr userDrawn="1"/>
        </p:nvPicPr>
        <p:blipFill rotWithShape="1">
          <a:blip r:embed="rId3" cstate="print">
            <a:extLst>
              <a:ext uri="{28A0092B-C50C-407E-A947-70E740481C1C}">
                <a14:useLocalDpi xmlns:a14="http://schemas.microsoft.com/office/drawing/2010/main" val="0"/>
              </a:ext>
            </a:extLst>
          </a:blip>
          <a:srcRect b="34163"/>
          <a:stretch/>
        </p:blipFill>
        <p:spPr>
          <a:xfrm>
            <a:off x="5147616" y="609591"/>
            <a:ext cx="1892535" cy="1263015"/>
          </a:xfrm>
          <a:prstGeom prst="rect">
            <a:avLst/>
          </a:prstGeom>
        </p:spPr>
      </p:pic>
    </p:spTree>
    <p:extLst>
      <p:ext uri="{BB962C8B-B14F-4D97-AF65-F5344CB8AC3E}">
        <p14:creationId xmlns:p14="http://schemas.microsoft.com/office/powerpoint/2010/main" val="30245838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2561597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6065276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noAutofit/>
          </a:bodyPr>
          <a:lstStyle>
            <a:lvl1pPr marL="0" indent="0">
              <a:buNone/>
              <a:defRPr sz="3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noAutofit/>
          </a:bodyPr>
          <a:lstStyle>
            <a:lvl1pPr marL="0" indent="0">
              <a:buNone/>
              <a:defRPr sz="3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7949842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0755436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905252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print">
            <a:extLst>
              <a:ext uri="{28A0092B-C50C-407E-A947-70E740481C1C}">
                <a14:useLocalDpi xmlns:a14="http://schemas.microsoft.com/office/drawing/2010/main" val="0"/>
              </a:ext>
            </a:extLst>
          </a:blip>
          <a:srcRect b="34163"/>
          <a:stretch/>
        </p:blipFill>
        <p:spPr>
          <a:xfrm>
            <a:off x="4175756" y="2147493"/>
            <a:ext cx="3840489" cy="2563014"/>
          </a:xfrm>
          <a:prstGeom prst="rect">
            <a:avLst/>
          </a:prstGeom>
        </p:spPr>
      </p:pic>
    </p:spTree>
    <p:extLst>
      <p:ext uri="{BB962C8B-B14F-4D97-AF65-F5344CB8AC3E}">
        <p14:creationId xmlns:p14="http://schemas.microsoft.com/office/powerpoint/2010/main" val="16771591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2_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29408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Title and Bulleted Text">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9163136" y="6432516"/>
            <a:ext cx="2844800" cy="365125"/>
          </a:xfrm>
          <a:prstGeom prst="rect">
            <a:avLst/>
          </a:prstGeom>
        </p:spPr>
        <p:txBody>
          <a:bodyPr/>
          <a:lstStyle/>
          <a:p>
            <a:fld id="{DEE6FF92-AD15-419C-A5E7-87091C1A6FE8}" type="slidenum">
              <a:rPr lang="en-US" smtClean="0"/>
              <a:t>‹#›</a:t>
            </a:fld>
            <a:endParaRPr lang="en-US"/>
          </a:p>
        </p:txBody>
      </p:sp>
      <p:sp>
        <p:nvSpPr>
          <p:cNvPr id="7" name="Title 6"/>
          <p:cNvSpPr>
            <a:spLocks noGrp="1"/>
          </p:cNvSpPr>
          <p:nvPr>
            <p:ph type="title" hasCustomPrompt="1"/>
          </p:nvPr>
        </p:nvSpPr>
        <p:spPr>
          <a:xfrm>
            <a:off x="607484" y="411797"/>
            <a:ext cx="10972800" cy="1158240"/>
          </a:xfrm>
        </p:spPr>
        <p:txBody>
          <a:bodyPr/>
          <a:lstStyle>
            <a:lvl1pPr>
              <a:defRPr b="0" i="0" baseline="0">
                <a:solidFill>
                  <a:schemeClr val="tx2"/>
                </a:solidFill>
                <a:latin typeface="Intel Clear"/>
                <a:cs typeface="Intel Clear"/>
              </a:defRPr>
            </a:lvl1pPr>
          </a:lstStyle>
          <a:p>
            <a:r>
              <a:rPr lang="en-US" dirty="0" smtClean="0"/>
              <a:t>28pt Intel Clear Headline</a:t>
            </a:r>
            <a:endParaRPr lang="en-US" dirty="0"/>
          </a:p>
        </p:txBody>
      </p:sp>
      <p:sp>
        <p:nvSpPr>
          <p:cNvPr id="9" name="Content Placeholder 8"/>
          <p:cNvSpPr>
            <a:spLocks noGrp="1"/>
          </p:cNvSpPr>
          <p:nvPr>
            <p:ph sz="quarter" idx="13" hasCustomPrompt="1"/>
          </p:nvPr>
        </p:nvSpPr>
        <p:spPr>
          <a:xfrm>
            <a:off x="607484" y="1604434"/>
            <a:ext cx="10970683" cy="4567767"/>
          </a:xfrm>
        </p:spPr>
        <p:txBody>
          <a:bodyPr/>
          <a:lstStyle>
            <a:lvl1pPr>
              <a:defRPr>
                <a:solidFill>
                  <a:srgbClr val="0071C5"/>
                </a:solidFill>
              </a:defRPr>
            </a:lvl1pPr>
            <a:lvl2pPr>
              <a:defRPr sz="2400">
                <a:solidFill>
                  <a:schemeClr val="tx2"/>
                </a:solidFill>
              </a:defRPr>
            </a:lvl2pPr>
            <a:lvl3pPr>
              <a:defRPr sz="2400">
                <a:solidFill>
                  <a:schemeClr val="tx2"/>
                </a:solidFill>
              </a:defRPr>
            </a:lvl3pPr>
            <a:lvl4pPr>
              <a:defRPr sz="2133">
                <a:solidFill>
                  <a:schemeClr val="tx2"/>
                </a:solidFill>
              </a:defRPr>
            </a:lvl4pPr>
            <a:lvl5pPr>
              <a:defRPr>
                <a:solidFill>
                  <a:schemeClr val="tx2"/>
                </a:solidFill>
              </a:defRPr>
            </a:lvl5pPr>
          </a:lstStyle>
          <a:p>
            <a:pPr lvl="0"/>
            <a:r>
              <a:rPr lang="en-US" dirty="0" smtClean="0"/>
              <a:t>18pt Intel Clear body text</a:t>
            </a:r>
          </a:p>
          <a:p>
            <a:pPr lvl="1"/>
            <a:r>
              <a:rPr lang="en-US" dirty="0" smtClean="0"/>
              <a:t>18pt Intel Clear bullet one</a:t>
            </a:r>
          </a:p>
          <a:p>
            <a:pPr lvl="2"/>
            <a:r>
              <a:rPr lang="en-US" dirty="0" smtClean="0"/>
              <a:t>18pt Intel Clear sub-bullet</a:t>
            </a:r>
          </a:p>
          <a:p>
            <a:pPr lvl="3"/>
            <a:r>
              <a:rPr lang="en-US" dirty="0" smtClean="0"/>
              <a:t>16pt Intel Clear fourth level</a:t>
            </a:r>
          </a:p>
          <a:p>
            <a:pPr lvl="4"/>
            <a:r>
              <a:rPr lang="en-US" dirty="0" err="1" smtClean="0"/>
              <a:t>14pt</a:t>
            </a:r>
            <a:r>
              <a:rPr lang="en-US" dirty="0" smtClean="0"/>
              <a:t> Intel Clear fifth level</a:t>
            </a:r>
            <a:endParaRPr lang="en-US" dirty="0"/>
          </a:p>
        </p:txBody>
      </p:sp>
    </p:spTree>
    <p:extLst>
      <p:ext uri="{BB962C8B-B14F-4D97-AF65-F5344CB8AC3E}">
        <p14:creationId xmlns:p14="http://schemas.microsoft.com/office/powerpoint/2010/main" val="3154066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jp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lum/>
          </a:blip>
          <a:srcRect/>
          <a:stretch>
            <a:fillRect l="-20000" r="-20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chor="t" anchorCtr="1">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502477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3" r:id="rId4"/>
    <p:sldLayoutId id="2147483654" r:id="rId5"/>
    <p:sldLayoutId id="2147483655" r:id="rId6"/>
    <p:sldLayoutId id="2147483656" r:id="rId7"/>
    <p:sldLayoutId id="2147483657" r:id="rId8"/>
    <p:sldLayoutId id="2147483658" r:id="rId9"/>
  </p:sldLayoutIdLst>
  <p:txStyles>
    <p:titleStyle>
      <a:lvl1pPr algn="ctr" defTabSz="914400" rtl="0" eaLnBrk="1" latinLnBrk="0" hangingPunct="1">
        <a:lnSpc>
          <a:spcPct val="90000"/>
        </a:lnSpc>
        <a:spcBef>
          <a:spcPct val="0"/>
        </a:spcBef>
        <a:buNone/>
        <a:defRPr sz="4800" b="1" kern="1200">
          <a:solidFill>
            <a:schemeClr val="bg2"/>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2"/>
          </a:solidFill>
          <a:latin typeface="+mn-lt"/>
          <a:ea typeface="+mn-ea"/>
          <a:cs typeface="+mn-cs"/>
        </a:defRPr>
      </a:lvl1pPr>
      <a:lvl2pPr marL="685800" indent="-228600" algn="l" defTabSz="914400" rtl="0" eaLnBrk="1" latinLnBrk="0" hangingPunct="1">
        <a:lnSpc>
          <a:spcPct val="90000"/>
        </a:lnSpc>
        <a:spcBef>
          <a:spcPts val="500"/>
        </a:spcBef>
        <a:buFont typeface="Intel Clear Hans" panose="020B0604020203020204" pitchFamily="34" charset="-122"/>
        <a:buChar char="–"/>
        <a:defRPr sz="3200" kern="1200">
          <a:solidFill>
            <a:schemeClr val="bg2"/>
          </a:solidFill>
          <a:latin typeface="+mn-lt"/>
          <a:ea typeface="+mn-ea"/>
          <a:cs typeface="+mn-cs"/>
        </a:defRPr>
      </a:lvl2pPr>
      <a:lvl3pPr marL="1143000" indent="-228600" algn="l" defTabSz="914400" rtl="0" eaLnBrk="1" latinLnBrk="0" hangingPunct="1">
        <a:lnSpc>
          <a:spcPct val="90000"/>
        </a:lnSpc>
        <a:spcBef>
          <a:spcPts val="500"/>
        </a:spcBef>
        <a:buFont typeface="Intel Clear Hans" panose="020B0604020203020204" pitchFamily="34" charset="-122"/>
        <a:buChar char="–"/>
        <a:defRPr sz="2800" kern="1200">
          <a:solidFill>
            <a:schemeClr val="bg2"/>
          </a:solidFill>
          <a:latin typeface="+mn-lt"/>
          <a:ea typeface="+mn-ea"/>
          <a:cs typeface="+mn-cs"/>
        </a:defRPr>
      </a:lvl3pPr>
      <a:lvl4pPr marL="1600200" indent="-228600" algn="l" defTabSz="914400" rtl="0" eaLnBrk="1" latinLnBrk="0" hangingPunct="1">
        <a:lnSpc>
          <a:spcPct val="90000"/>
        </a:lnSpc>
        <a:spcBef>
          <a:spcPts val="500"/>
        </a:spcBef>
        <a:buFont typeface="Intel Clear Hans" panose="020B0604020203020204" pitchFamily="34" charset="-122"/>
        <a:buChar char="–"/>
        <a:defRPr sz="2400" kern="1200">
          <a:solidFill>
            <a:schemeClr val="bg2"/>
          </a:solidFill>
          <a:latin typeface="+mn-lt"/>
          <a:ea typeface="+mn-ea"/>
          <a:cs typeface="+mn-cs"/>
        </a:defRPr>
      </a:lvl4pPr>
      <a:lvl5pPr marL="2057400" indent="-228600" algn="l" defTabSz="914400" rtl="0" eaLnBrk="1" latinLnBrk="0" hangingPunct="1">
        <a:lnSpc>
          <a:spcPct val="90000"/>
        </a:lnSpc>
        <a:spcBef>
          <a:spcPts val="500"/>
        </a:spcBef>
        <a:buFont typeface="Intel Clear Hans" panose="020B0604020203020204" pitchFamily="34" charset="-122"/>
        <a:buChar char="–"/>
        <a:defRPr sz="2400" kern="1200">
          <a:solidFill>
            <a:schemeClr val="bg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9.xml"/><Relationship Id="rId5" Type="http://schemas.openxmlformats.org/officeDocument/2006/relationships/image" Target="../media/image19.pn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9.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9.xml"/><Relationship Id="rId5" Type="http://schemas.openxmlformats.org/officeDocument/2006/relationships/image" Target="../media/image9.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772511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solidFill>
                  <a:schemeClr val="bg1"/>
                </a:solidFill>
              </a:rPr>
              <a:t>NEVSDK</a:t>
            </a:r>
            <a:r>
              <a:rPr lang="zh-CN" altLang="en-US" dirty="0">
                <a:solidFill>
                  <a:schemeClr val="bg1"/>
                </a:solidFill>
              </a:rPr>
              <a:t> </a:t>
            </a:r>
            <a:r>
              <a:rPr lang="zh-CN" altLang="en-US" dirty="0" smtClean="0">
                <a:solidFill>
                  <a:schemeClr val="bg1"/>
                </a:solidFill>
              </a:rPr>
              <a:t>集成</a:t>
            </a:r>
            <a:r>
              <a:rPr lang="en-US" altLang="zh-CN" dirty="0" smtClean="0">
                <a:solidFill>
                  <a:schemeClr val="bg1"/>
                </a:solidFill>
              </a:rPr>
              <a:t>AWS GG</a:t>
            </a:r>
            <a:endParaRPr lang="zh-CN" altLang="en-US" dirty="0">
              <a:solidFill>
                <a:schemeClr val="bg1"/>
              </a:solidFill>
            </a:endParaRPr>
          </a:p>
        </p:txBody>
      </p:sp>
      <p:pic>
        <p:nvPicPr>
          <p:cNvPr id="5" name="Picture 4"/>
          <p:cNvPicPr>
            <a:picLocks noChangeAspect="1"/>
          </p:cNvPicPr>
          <p:nvPr/>
        </p:nvPicPr>
        <p:blipFill>
          <a:blip r:embed="rId2"/>
          <a:stretch>
            <a:fillRect/>
          </a:stretch>
        </p:blipFill>
        <p:spPr>
          <a:xfrm>
            <a:off x="8483600" y="1360699"/>
            <a:ext cx="3525585" cy="1700001"/>
          </a:xfrm>
          <a:prstGeom prst="rect">
            <a:avLst/>
          </a:prstGeom>
        </p:spPr>
      </p:pic>
      <p:pic>
        <p:nvPicPr>
          <p:cNvPr id="6" name="Picture 5"/>
          <p:cNvPicPr>
            <a:picLocks noChangeAspect="1"/>
          </p:cNvPicPr>
          <p:nvPr/>
        </p:nvPicPr>
        <p:blipFill>
          <a:blip r:embed="rId3"/>
          <a:stretch>
            <a:fillRect/>
          </a:stretch>
        </p:blipFill>
        <p:spPr>
          <a:xfrm>
            <a:off x="8483600" y="3244606"/>
            <a:ext cx="3525585" cy="1708394"/>
          </a:xfrm>
          <a:prstGeom prst="rect">
            <a:avLst/>
          </a:prstGeom>
        </p:spPr>
      </p:pic>
      <p:pic>
        <p:nvPicPr>
          <p:cNvPr id="7" name="Picture 6"/>
          <p:cNvPicPr>
            <a:picLocks noChangeAspect="1"/>
          </p:cNvPicPr>
          <p:nvPr/>
        </p:nvPicPr>
        <p:blipFill>
          <a:blip r:embed="rId4"/>
          <a:stretch>
            <a:fillRect/>
          </a:stretch>
        </p:blipFill>
        <p:spPr>
          <a:xfrm>
            <a:off x="8483600" y="5136906"/>
            <a:ext cx="3525585" cy="1564989"/>
          </a:xfrm>
          <a:prstGeom prst="rect">
            <a:avLst/>
          </a:prstGeom>
        </p:spPr>
      </p:pic>
      <p:pic>
        <p:nvPicPr>
          <p:cNvPr id="3" name="Picture 2"/>
          <p:cNvPicPr>
            <a:picLocks noChangeAspect="1"/>
          </p:cNvPicPr>
          <p:nvPr/>
        </p:nvPicPr>
        <p:blipFill>
          <a:blip r:embed="rId5"/>
          <a:stretch>
            <a:fillRect/>
          </a:stretch>
        </p:blipFill>
        <p:spPr>
          <a:xfrm>
            <a:off x="135266" y="2164260"/>
            <a:ext cx="8258997" cy="3986998"/>
          </a:xfrm>
          <a:prstGeom prst="rect">
            <a:avLst/>
          </a:prstGeom>
        </p:spPr>
      </p:pic>
    </p:spTree>
    <p:extLst>
      <p:ext uri="{BB962C8B-B14F-4D97-AF65-F5344CB8AC3E}">
        <p14:creationId xmlns:p14="http://schemas.microsoft.com/office/powerpoint/2010/main" val="962982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solidFill>
                  <a:schemeClr val="bg1"/>
                </a:solidFill>
              </a:rPr>
              <a:t>边</a:t>
            </a:r>
            <a:r>
              <a:rPr lang="zh-CN" altLang="en-US" dirty="0" smtClean="0">
                <a:solidFill>
                  <a:schemeClr val="bg1"/>
                </a:solidFill>
              </a:rPr>
              <a:t>缘计算与车联网</a:t>
            </a:r>
            <a:endParaRPr lang="zh-CN" altLang="en-US" dirty="0">
              <a:solidFill>
                <a:schemeClr val="bg1"/>
              </a:solidFill>
            </a:endParaRPr>
          </a:p>
        </p:txBody>
      </p:sp>
      <p:sp>
        <p:nvSpPr>
          <p:cNvPr id="5" name="TextBox 4"/>
          <p:cNvSpPr txBox="1"/>
          <p:nvPr/>
        </p:nvSpPr>
        <p:spPr>
          <a:xfrm>
            <a:off x="7608066" y="2413820"/>
            <a:ext cx="4105611" cy="369332"/>
          </a:xfrm>
          <a:prstGeom prst="rect">
            <a:avLst/>
          </a:prstGeom>
          <a:noFill/>
        </p:spPr>
        <p:txBody>
          <a:bodyPr wrap="none" rtlCol="0">
            <a:spAutoFit/>
          </a:bodyPr>
          <a:lstStyle/>
          <a:p>
            <a:r>
              <a:rPr lang="en-US" altLang="zh-CN" dirty="0" smtClean="0">
                <a:solidFill>
                  <a:schemeClr val="bg1"/>
                </a:solidFill>
              </a:rPr>
              <a:t>NEVSDK</a:t>
            </a:r>
            <a:r>
              <a:rPr lang="zh-CN" altLang="en-US" dirty="0">
                <a:solidFill>
                  <a:schemeClr val="bg1"/>
                </a:solidFill>
              </a:rPr>
              <a:t>加速</a:t>
            </a:r>
            <a:r>
              <a:rPr lang="en-US" altLang="zh-CN" dirty="0" smtClean="0">
                <a:solidFill>
                  <a:schemeClr val="bg1"/>
                </a:solidFill>
              </a:rPr>
              <a:t>V2X</a:t>
            </a:r>
            <a:r>
              <a:rPr lang="zh-CN" altLang="en-US" dirty="0">
                <a:solidFill>
                  <a:schemeClr val="bg1"/>
                </a:solidFill>
              </a:rPr>
              <a:t>应</a:t>
            </a:r>
            <a:r>
              <a:rPr lang="zh-CN" altLang="en-US" dirty="0" smtClean="0">
                <a:solidFill>
                  <a:schemeClr val="bg1"/>
                </a:solidFill>
              </a:rPr>
              <a:t>用部署在</a:t>
            </a:r>
            <a:r>
              <a:rPr lang="zh-CN" altLang="en-US" dirty="0">
                <a:solidFill>
                  <a:schemeClr val="bg1"/>
                </a:solidFill>
              </a:rPr>
              <a:t>路测单</a:t>
            </a:r>
            <a:r>
              <a:rPr lang="zh-CN" altLang="en-US" dirty="0" smtClean="0">
                <a:solidFill>
                  <a:schemeClr val="bg1"/>
                </a:solidFill>
              </a:rPr>
              <a:t>元</a:t>
            </a:r>
            <a:endParaRPr lang="zh-CN" altLang="en-US" dirty="0">
              <a:solidFill>
                <a:schemeClr val="bg1"/>
              </a:solidFill>
            </a:endParaRPr>
          </a:p>
        </p:txBody>
      </p:sp>
      <p:pic>
        <p:nvPicPr>
          <p:cNvPr id="7" name="Picture 6"/>
          <p:cNvPicPr>
            <a:picLocks noChangeAspect="1"/>
          </p:cNvPicPr>
          <p:nvPr/>
        </p:nvPicPr>
        <p:blipFill>
          <a:blip r:embed="rId2"/>
          <a:stretch>
            <a:fillRect/>
          </a:stretch>
        </p:blipFill>
        <p:spPr>
          <a:xfrm>
            <a:off x="6865021" y="3083775"/>
            <a:ext cx="5169345" cy="2851511"/>
          </a:xfrm>
          <a:prstGeom prst="rect">
            <a:avLst/>
          </a:prstGeom>
        </p:spPr>
      </p:pic>
      <p:sp>
        <p:nvSpPr>
          <p:cNvPr id="8" name="TextBox 7"/>
          <p:cNvSpPr txBox="1"/>
          <p:nvPr/>
        </p:nvSpPr>
        <p:spPr>
          <a:xfrm>
            <a:off x="255163" y="1722826"/>
            <a:ext cx="6417141" cy="1477328"/>
          </a:xfrm>
          <a:prstGeom prst="rect">
            <a:avLst/>
          </a:prstGeom>
          <a:noFill/>
        </p:spPr>
        <p:txBody>
          <a:bodyPr wrap="none" rtlCol="0">
            <a:spAutoFit/>
          </a:bodyPr>
          <a:lstStyle/>
          <a:p>
            <a:r>
              <a:rPr lang="zh-CN" altLang="en-US" dirty="0">
                <a:solidFill>
                  <a:schemeClr val="bg1"/>
                </a:solidFill>
              </a:rPr>
              <a:t>由</a:t>
            </a:r>
            <a:r>
              <a:rPr lang="zh-CN" altLang="en-US" dirty="0" smtClean="0">
                <a:solidFill>
                  <a:schemeClr val="bg1"/>
                </a:solidFill>
              </a:rPr>
              <a:t>于边缘计算具有本地化，低时延以及位置感知等技术特征，</a:t>
            </a:r>
            <a:endParaRPr lang="en-US" altLang="zh-CN" dirty="0" smtClean="0">
              <a:solidFill>
                <a:schemeClr val="bg1"/>
              </a:solidFill>
            </a:endParaRPr>
          </a:p>
          <a:p>
            <a:r>
              <a:rPr lang="zh-CN" altLang="en-US" dirty="0" smtClean="0">
                <a:solidFill>
                  <a:schemeClr val="bg1"/>
                </a:solidFill>
              </a:rPr>
              <a:t>因此非常适用于</a:t>
            </a:r>
            <a:r>
              <a:rPr lang="en-US" altLang="zh-CN" dirty="0" smtClean="0">
                <a:solidFill>
                  <a:schemeClr val="bg1"/>
                </a:solidFill>
              </a:rPr>
              <a:t>V2X</a:t>
            </a:r>
            <a:r>
              <a:rPr lang="zh-CN" altLang="en-US" dirty="0" smtClean="0">
                <a:solidFill>
                  <a:schemeClr val="bg1"/>
                </a:solidFill>
              </a:rPr>
              <a:t>场景。诸如：</a:t>
            </a:r>
            <a:endParaRPr lang="en-US" altLang="zh-CN" dirty="0" smtClean="0">
              <a:solidFill>
                <a:schemeClr val="bg1"/>
              </a:solidFill>
            </a:endParaRPr>
          </a:p>
          <a:p>
            <a:pPr marL="285750" indent="-285750">
              <a:buFont typeface="Arial" panose="020B0604020202020204" pitchFamily="34" charset="0"/>
              <a:buChar char="•"/>
            </a:pPr>
            <a:r>
              <a:rPr lang="zh-CN" altLang="en-US" dirty="0">
                <a:solidFill>
                  <a:schemeClr val="bg1"/>
                </a:solidFill>
              </a:rPr>
              <a:t>本</a:t>
            </a:r>
            <a:r>
              <a:rPr lang="zh-CN" altLang="en-US" dirty="0" smtClean="0">
                <a:solidFill>
                  <a:schemeClr val="bg1"/>
                </a:solidFill>
              </a:rPr>
              <a:t>地视频分析路况以及车辆管控</a:t>
            </a:r>
            <a:endParaRPr lang="en-US" altLang="zh-CN" dirty="0" smtClean="0">
              <a:solidFill>
                <a:schemeClr val="bg1"/>
              </a:solidFill>
            </a:endParaRPr>
          </a:p>
          <a:p>
            <a:pPr marL="285750" indent="-285750">
              <a:buFont typeface="Arial" panose="020B0604020202020204" pitchFamily="34" charset="0"/>
              <a:buChar char="•"/>
            </a:pPr>
            <a:r>
              <a:rPr lang="zh-CN" altLang="en-US" dirty="0" smtClean="0">
                <a:solidFill>
                  <a:schemeClr val="bg1"/>
                </a:solidFill>
              </a:rPr>
              <a:t>雷达检测车辆动态信息</a:t>
            </a:r>
            <a:endParaRPr lang="en-US" altLang="zh-CN" dirty="0" smtClean="0">
              <a:solidFill>
                <a:schemeClr val="bg1"/>
              </a:solidFill>
            </a:endParaRPr>
          </a:p>
          <a:p>
            <a:pPr marL="285750" indent="-285750">
              <a:buFont typeface="Arial" panose="020B0604020202020204" pitchFamily="34" charset="0"/>
              <a:buChar char="•"/>
            </a:pPr>
            <a:r>
              <a:rPr lang="zh-CN" altLang="en-US" dirty="0" smtClean="0">
                <a:solidFill>
                  <a:schemeClr val="bg1"/>
                </a:solidFill>
              </a:rPr>
              <a:t>违章车辆检测</a:t>
            </a:r>
            <a:r>
              <a:rPr lang="en-US" altLang="zh-CN" dirty="0" smtClean="0">
                <a:solidFill>
                  <a:schemeClr val="bg1"/>
                </a:solidFill>
              </a:rPr>
              <a:t>…</a:t>
            </a:r>
            <a:r>
              <a:rPr lang="zh-CN" altLang="en-US" dirty="0" smtClean="0">
                <a:solidFill>
                  <a:schemeClr val="bg1"/>
                </a:solidFill>
              </a:rPr>
              <a:t>等等</a:t>
            </a:r>
            <a:endParaRPr lang="en-US" altLang="zh-CN" dirty="0" smtClean="0">
              <a:solidFill>
                <a:schemeClr val="bg1"/>
              </a:solidFill>
            </a:endParaRPr>
          </a:p>
        </p:txBody>
      </p:sp>
      <p:pic>
        <p:nvPicPr>
          <p:cNvPr id="3" name="Picture 2"/>
          <p:cNvPicPr>
            <a:picLocks noChangeAspect="1"/>
          </p:cNvPicPr>
          <p:nvPr/>
        </p:nvPicPr>
        <p:blipFill>
          <a:blip r:embed="rId3"/>
          <a:stretch>
            <a:fillRect/>
          </a:stretch>
        </p:blipFill>
        <p:spPr>
          <a:xfrm>
            <a:off x="158805" y="3200154"/>
            <a:ext cx="6609858" cy="3417018"/>
          </a:xfrm>
          <a:prstGeom prst="rect">
            <a:avLst/>
          </a:prstGeom>
        </p:spPr>
      </p:pic>
    </p:spTree>
    <p:extLst>
      <p:ext uri="{BB962C8B-B14F-4D97-AF65-F5344CB8AC3E}">
        <p14:creationId xmlns:p14="http://schemas.microsoft.com/office/powerpoint/2010/main" val="39944805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zh-CN" dirty="0"/>
              <a:t>MEC</a:t>
            </a:r>
            <a:r>
              <a:rPr lang="zh-CN" altLang="en-US" dirty="0"/>
              <a:t>案例：与</a:t>
            </a:r>
            <a:r>
              <a:rPr lang="en-US" altLang="zh-CN" dirty="0" err="1"/>
              <a:t>CoSP</a:t>
            </a:r>
            <a:r>
              <a:rPr lang="zh-CN" altLang="en-US" dirty="0"/>
              <a:t>合作的在工业控制领域开展端到端</a:t>
            </a:r>
            <a:r>
              <a:rPr lang="en-US" altLang="zh-CN" dirty="0"/>
              <a:t>5G</a:t>
            </a:r>
            <a:r>
              <a:rPr lang="zh-CN" altLang="en-US" dirty="0"/>
              <a:t>边缘计算</a:t>
            </a:r>
          </a:p>
        </p:txBody>
      </p:sp>
      <p:grpSp>
        <p:nvGrpSpPr>
          <p:cNvPr id="104" name="Group 103"/>
          <p:cNvGrpSpPr/>
          <p:nvPr/>
        </p:nvGrpSpPr>
        <p:grpSpPr>
          <a:xfrm>
            <a:off x="1632526" y="1690688"/>
            <a:ext cx="8345873" cy="3302683"/>
            <a:chOff x="566340" y="1790765"/>
            <a:chExt cx="8345873" cy="3302683"/>
          </a:xfrm>
        </p:grpSpPr>
        <p:sp>
          <p:nvSpPr>
            <p:cNvPr id="105" name="Rounded Rectangle 104">
              <a:extLst>
                <a:ext uri="{FF2B5EF4-FFF2-40B4-BE49-F238E27FC236}">
                  <a16:creationId xmlns:a16="http://schemas.microsoft.com/office/drawing/2014/main" xmlns="" id="{29D662AE-75AC-6243-B8D5-5E58C42F1E90}"/>
                </a:ext>
              </a:extLst>
            </p:cNvPr>
            <p:cNvSpPr/>
            <p:nvPr/>
          </p:nvSpPr>
          <p:spPr>
            <a:xfrm>
              <a:off x="4062761" y="1790766"/>
              <a:ext cx="1954622" cy="2810098"/>
            </a:xfrm>
            <a:prstGeom prst="roundRect">
              <a:avLst>
                <a:gd name="adj" fmla="val 3870"/>
              </a:avLst>
            </a:prstGeom>
            <a:solidFill>
              <a:srgbClr val="003C71"/>
            </a:solidFill>
            <a:ln w="9525" cap="flat" cmpd="sng" algn="ctr">
              <a:solidFill>
                <a:srgbClr val="00AEEF"/>
              </a:solidFill>
              <a:prstDash val="solid"/>
            </a:ln>
            <a:effectLst/>
          </p:spPr>
          <p:txBody>
            <a:bodyPr tIns="146304" bIns="73152" rtlCol="0" anchor="t" anchorCtr="0">
              <a:noAutofit/>
            </a:bodyPr>
            <a:lstStyle/>
            <a:p>
              <a:pPr algn="ctr" defTabSz="731447">
                <a:lnSpc>
                  <a:spcPct val="70000"/>
                </a:lnSpc>
                <a:defRPr/>
              </a:pPr>
              <a:r>
                <a:rPr lang="zh-CN" altLang="en-US" sz="2400" kern="0" dirty="0">
                  <a:solidFill>
                    <a:prstClr val="white"/>
                  </a:solidFill>
                  <a:latin typeface="Intel Clear Pro"/>
                  <a:ea typeface="Intel Clear Pro" panose="020B0804020202060201" pitchFamily="34" charset="0"/>
                  <a:cs typeface="Intel Clear Pro" panose="020B0804020202060201" pitchFamily="34" charset="0"/>
                </a:rPr>
                <a:t>无</a:t>
              </a:r>
              <a:r>
                <a:rPr lang="zh-CN" altLang="en-US" sz="2400" kern="0" dirty="0" smtClean="0">
                  <a:solidFill>
                    <a:prstClr val="white"/>
                  </a:solidFill>
                  <a:latin typeface="Intel Clear Pro"/>
                  <a:ea typeface="Intel Clear Pro" panose="020B0804020202060201" pitchFamily="34" charset="0"/>
                  <a:cs typeface="Intel Clear Pro" panose="020B0804020202060201" pitchFamily="34" charset="0"/>
                </a:rPr>
                <a:t>线接入节点</a:t>
              </a:r>
              <a:endParaRPr lang="en-US" sz="2400" kern="0" dirty="0">
                <a:solidFill>
                  <a:prstClr val="white"/>
                </a:solidFill>
                <a:latin typeface="Intel Clear Pro"/>
                <a:ea typeface="Intel Clear Pro" panose="020B0804020202060201" pitchFamily="34" charset="0"/>
                <a:cs typeface="Intel Clear Pro" panose="020B0804020202060201" pitchFamily="34" charset="0"/>
              </a:endParaRPr>
            </a:p>
          </p:txBody>
        </p:sp>
        <p:sp>
          <p:nvSpPr>
            <p:cNvPr id="106" name="TextBox 105"/>
            <p:cNvSpPr txBox="1"/>
            <p:nvPr/>
          </p:nvSpPr>
          <p:spPr>
            <a:xfrm>
              <a:off x="5265292" y="3171080"/>
              <a:ext cx="886693" cy="299257"/>
            </a:xfrm>
            <a:prstGeom prst="rect">
              <a:avLst/>
            </a:prstGeom>
            <a:noFill/>
          </p:spPr>
          <p:txBody>
            <a:bodyPr vert="horz" wrap="square" lIns="0" tIns="0" rIns="0" bIns="0" rtlCol="0">
              <a:noAutofit/>
            </a:bodyPr>
            <a:lstStyle/>
            <a:p>
              <a:pPr defTabSz="1097252"/>
              <a:r>
                <a:rPr lang="en-US" sz="1320" dirty="0">
                  <a:solidFill>
                    <a:srgbClr val="003C71"/>
                  </a:solidFill>
                </a:rPr>
                <a:t>Edge Compute</a:t>
              </a:r>
            </a:p>
          </p:txBody>
        </p:sp>
        <p:grpSp>
          <p:nvGrpSpPr>
            <p:cNvPr id="107" name="Group 4"/>
            <p:cNvGrpSpPr>
              <a:grpSpLocks noChangeAspect="1"/>
            </p:cNvGrpSpPr>
            <p:nvPr/>
          </p:nvGrpSpPr>
          <p:grpSpPr bwMode="auto">
            <a:xfrm>
              <a:off x="766391" y="3514671"/>
              <a:ext cx="1788160" cy="951178"/>
              <a:chOff x="-4596" y="719"/>
              <a:chExt cx="3993" cy="2124"/>
            </a:xfrm>
            <a:solidFill>
              <a:schemeClr val="accent2"/>
            </a:solidFill>
          </p:grpSpPr>
          <p:sp>
            <p:nvSpPr>
              <p:cNvPr id="166" name="Freeform 7"/>
              <p:cNvSpPr>
                <a:spLocks/>
              </p:cNvSpPr>
              <p:nvPr/>
            </p:nvSpPr>
            <p:spPr bwMode="auto">
              <a:xfrm>
                <a:off x="-4566" y="1302"/>
                <a:ext cx="877" cy="831"/>
              </a:xfrm>
              <a:custGeom>
                <a:avLst/>
                <a:gdLst>
                  <a:gd name="T0" fmla="*/ 358 w 877"/>
                  <a:gd name="T1" fmla="*/ 0 h 831"/>
                  <a:gd name="T2" fmla="*/ 530 w 877"/>
                  <a:gd name="T3" fmla="*/ 3 h 831"/>
                  <a:gd name="T4" fmla="*/ 704 w 877"/>
                  <a:gd name="T5" fmla="*/ 3 h 831"/>
                  <a:gd name="T6" fmla="*/ 877 w 877"/>
                  <a:gd name="T7" fmla="*/ 6 h 831"/>
                  <a:gd name="T8" fmla="*/ 874 w 877"/>
                  <a:gd name="T9" fmla="*/ 6 h 831"/>
                  <a:gd name="T10" fmla="*/ 865 w 877"/>
                  <a:gd name="T11" fmla="*/ 7 h 831"/>
                  <a:gd name="T12" fmla="*/ 853 w 877"/>
                  <a:gd name="T13" fmla="*/ 10 h 831"/>
                  <a:gd name="T14" fmla="*/ 837 w 877"/>
                  <a:gd name="T15" fmla="*/ 15 h 831"/>
                  <a:gd name="T16" fmla="*/ 819 w 877"/>
                  <a:gd name="T17" fmla="*/ 22 h 831"/>
                  <a:gd name="T18" fmla="*/ 801 w 877"/>
                  <a:gd name="T19" fmla="*/ 33 h 831"/>
                  <a:gd name="T20" fmla="*/ 781 w 877"/>
                  <a:gd name="T21" fmla="*/ 45 h 831"/>
                  <a:gd name="T22" fmla="*/ 763 w 877"/>
                  <a:gd name="T23" fmla="*/ 62 h 831"/>
                  <a:gd name="T24" fmla="*/ 745 w 877"/>
                  <a:gd name="T25" fmla="*/ 83 h 831"/>
                  <a:gd name="T26" fmla="*/ 731 w 877"/>
                  <a:gd name="T27" fmla="*/ 107 h 831"/>
                  <a:gd name="T28" fmla="*/ 720 w 877"/>
                  <a:gd name="T29" fmla="*/ 138 h 831"/>
                  <a:gd name="T30" fmla="*/ 713 w 877"/>
                  <a:gd name="T31" fmla="*/ 173 h 831"/>
                  <a:gd name="T32" fmla="*/ 592 w 877"/>
                  <a:gd name="T33" fmla="*/ 831 h 831"/>
                  <a:gd name="T34" fmla="*/ 0 w 877"/>
                  <a:gd name="T35" fmla="*/ 831 h 831"/>
                  <a:gd name="T36" fmla="*/ 11 w 877"/>
                  <a:gd name="T37" fmla="*/ 763 h 831"/>
                  <a:gd name="T38" fmla="*/ 25 w 877"/>
                  <a:gd name="T39" fmla="*/ 688 h 831"/>
                  <a:gd name="T40" fmla="*/ 40 w 877"/>
                  <a:gd name="T41" fmla="*/ 609 h 831"/>
                  <a:gd name="T42" fmla="*/ 55 w 877"/>
                  <a:gd name="T43" fmla="*/ 527 h 831"/>
                  <a:gd name="T44" fmla="*/ 72 w 877"/>
                  <a:gd name="T45" fmla="*/ 444 h 831"/>
                  <a:gd name="T46" fmla="*/ 89 w 877"/>
                  <a:gd name="T47" fmla="*/ 361 h 831"/>
                  <a:gd name="T48" fmla="*/ 104 w 877"/>
                  <a:gd name="T49" fmla="*/ 282 h 831"/>
                  <a:gd name="T50" fmla="*/ 118 w 877"/>
                  <a:gd name="T51" fmla="*/ 206 h 831"/>
                  <a:gd name="T52" fmla="*/ 128 w 877"/>
                  <a:gd name="T53" fmla="*/ 138 h 831"/>
                  <a:gd name="T54" fmla="*/ 130 w 877"/>
                  <a:gd name="T55" fmla="*/ 135 h 831"/>
                  <a:gd name="T56" fmla="*/ 133 w 877"/>
                  <a:gd name="T57" fmla="*/ 127 h 831"/>
                  <a:gd name="T58" fmla="*/ 140 w 877"/>
                  <a:gd name="T59" fmla="*/ 117 h 831"/>
                  <a:gd name="T60" fmla="*/ 150 w 877"/>
                  <a:gd name="T61" fmla="*/ 101 h 831"/>
                  <a:gd name="T62" fmla="*/ 162 w 877"/>
                  <a:gd name="T63" fmla="*/ 85 h 831"/>
                  <a:gd name="T64" fmla="*/ 179 w 877"/>
                  <a:gd name="T65" fmla="*/ 66 h 831"/>
                  <a:gd name="T66" fmla="*/ 198 w 877"/>
                  <a:gd name="T67" fmla="*/ 50 h 831"/>
                  <a:gd name="T68" fmla="*/ 221 w 877"/>
                  <a:gd name="T69" fmla="*/ 33 h 831"/>
                  <a:gd name="T70" fmla="*/ 249 w 877"/>
                  <a:gd name="T71" fmla="*/ 19 h 831"/>
                  <a:gd name="T72" fmla="*/ 280 w 877"/>
                  <a:gd name="T73" fmla="*/ 9 h 831"/>
                  <a:gd name="T74" fmla="*/ 317 w 877"/>
                  <a:gd name="T75" fmla="*/ 1 h 831"/>
                  <a:gd name="T76" fmla="*/ 358 w 877"/>
                  <a:gd name="T77" fmla="*/ 0 h 8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77" h="831">
                    <a:moveTo>
                      <a:pt x="358" y="0"/>
                    </a:moveTo>
                    <a:lnTo>
                      <a:pt x="530" y="3"/>
                    </a:lnTo>
                    <a:lnTo>
                      <a:pt x="704" y="3"/>
                    </a:lnTo>
                    <a:lnTo>
                      <a:pt x="877" y="6"/>
                    </a:lnTo>
                    <a:lnTo>
                      <a:pt x="874" y="6"/>
                    </a:lnTo>
                    <a:lnTo>
                      <a:pt x="865" y="7"/>
                    </a:lnTo>
                    <a:lnTo>
                      <a:pt x="853" y="10"/>
                    </a:lnTo>
                    <a:lnTo>
                      <a:pt x="837" y="15"/>
                    </a:lnTo>
                    <a:lnTo>
                      <a:pt x="819" y="22"/>
                    </a:lnTo>
                    <a:lnTo>
                      <a:pt x="801" y="33"/>
                    </a:lnTo>
                    <a:lnTo>
                      <a:pt x="781" y="45"/>
                    </a:lnTo>
                    <a:lnTo>
                      <a:pt x="763" y="62"/>
                    </a:lnTo>
                    <a:lnTo>
                      <a:pt x="745" y="83"/>
                    </a:lnTo>
                    <a:lnTo>
                      <a:pt x="731" y="107"/>
                    </a:lnTo>
                    <a:lnTo>
                      <a:pt x="720" y="138"/>
                    </a:lnTo>
                    <a:lnTo>
                      <a:pt x="713" y="173"/>
                    </a:lnTo>
                    <a:lnTo>
                      <a:pt x="592" y="831"/>
                    </a:lnTo>
                    <a:lnTo>
                      <a:pt x="0" y="831"/>
                    </a:lnTo>
                    <a:lnTo>
                      <a:pt x="11" y="763"/>
                    </a:lnTo>
                    <a:lnTo>
                      <a:pt x="25" y="688"/>
                    </a:lnTo>
                    <a:lnTo>
                      <a:pt x="40" y="609"/>
                    </a:lnTo>
                    <a:lnTo>
                      <a:pt x="55" y="527"/>
                    </a:lnTo>
                    <a:lnTo>
                      <a:pt x="72" y="444"/>
                    </a:lnTo>
                    <a:lnTo>
                      <a:pt x="89" y="361"/>
                    </a:lnTo>
                    <a:lnTo>
                      <a:pt x="104" y="282"/>
                    </a:lnTo>
                    <a:lnTo>
                      <a:pt x="118" y="206"/>
                    </a:lnTo>
                    <a:lnTo>
                      <a:pt x="128" y="138"/>
                    </a:lnTo>
                    <a:lnTo>
                      <a:pt x="130" y="135"/>
                    </a:lnTo>
                    <a:lnTo>
                      <a:pt x="133" y="127"/>
                    </a:lnTo>
                    <a:lnTo>
                      <a:pt x="140" y="117"/>
                    </a:lnTo>
                    <a:lnTo>
                      <a:pt x="150" y="101"/>
                    </a:lnTo>
                    <a:lnTo>
                      <a:pt x="162" y="85"/>
                    </a:lnTo>
                    <a:lnTo>
                      <a:pt x="179" y="66"/>
                    </a:lnTo>
                    <a:lnTo>
                      <a:pt x="198" y="50"/>
                    </a:lnTo>
                    <a:lnTo>
                      <a:pt x="221" y="33"/>
                    </a:lnTo>
                    <a:lnTo>
                      <a:pt x="249" y="19"/>
                    </a:lnTo>
                    <a:lnTo>
                      <a:pt x="280" y="9"/>
                    </a:lnTo>
                    <a:lnTo>
                      <a:pt x="317" y="1"/>
                    </a:lnTo>
                    <a:lnTo>
                      <a:pt x="358" y="0"/>
                    </a:lnTo>
                    <a:close/>
                  </a:path>
                </a:pathLst>
              </a:custGeom>
              <a:grpFill/>
              <a:ln w="0">
                <a:noFill/>
                <a:prstDash val="solid"/>
                <a:round/>
                <a:headEnd/>
                <a:tailEnd/>
              </a:ln>
            </p:spPr>
            <p:txBody>
              <a:bodyPr vert="horz" wrap="square" lIns="146304" tIns="73152" rIns="146304" bIns="73152" numCol="1" anchor="t" anchorCtr="0" compatLnSpc="1">
                <a:prstTxWarp prst="textNoShape">
                  <a:avLst/>
                </a:prstTxWarp>
              </a:bodyPr>
              <a:lstStyle/>
              <a:p>
                <a:endParaRPr lang="en-US" sz="2880" dirty="0">
                  <a:solidFill>
                    <a:prstClr val="white"/>
                  </a:solidFill>
                </a:endParaRPr>
              </a:p>
            </p:txBody>
          </p:sp>
          <p:sp>
            <p:nvSpPr>
              <p:cNvPr id="167" name="Freeform 8"/>
              <p:cNvSpPr>
                <a:spLocks/>
              </p:cNvSpPr>
              <p:nvPr/>
            </p:nvSpPr>
            <p:spPr bwMode="auto">
              <a:xfrm>
                <a:off x="-3897" y="1303"/>
                <a:ext cx="421" cy="835"/>
              </a:xfrm>
              <a:custGeom>
                <a:avLst/>
                <a:gdLst>
                  <a:gd name="T0" fmla="*/ 229 w 421"/>
                  <a:gd name="T1" fmla="*/ 0 h 835"/>
                  <a:gd name="T2" fmla="*/ 254 w 421"/>
                  <a:gd name="T3" fmla="*/ 2 h 835"/>
                  <a:gd name="T4" fmla="*/ 275 w 421"/>
                  <a:gd name="T5" fmla="*/ 9 h 835"/>
                  <a:gd name="T6" fmla="*/ 293 w 421"/>
                  <a:gd name="T7" fmla="*/ 20 h 835"/>
                  <a:gd name="T8" fmla="*/ 310 w 421"/>
                  <a:gd name="T9" fmla="*/ 32 h 835"/>
                  <a:gd name="T10" fmla="*/ 322 w 421"/>
                  <a:gd name="T11" fmla="*/ 47 h 835"/>
                  <a:gd name="T12" fmla="*/ 333 w 421"/>
                  <a:gd name="T13" fmla="*/ 61 h 835"/>
                  <a:gd name="T14" fmla="*/ 342 w 421"/>
                  <a:gd name="T15" fmla="*/ 76 h 835"/>
                  <a:gd name="T16" fmla="*/ 345 w 421"/>
                  <a:gd name="T17" fmla="*/ 87 h 835"/>
                  <a:gd name="T18" fmla="*/ 350 w 421"/>
                  <a:gd name="T19" fmla="*/ 106 h 835"/>
                  <a:gd name="T20" fmla="*/ 356 w 421"/>
                  <a:gd name="T21" fmla="*/ 134 h 835"/>
                  <a:gd name="T22" fmla="*/ 360 w 421"/>
                  <a:gd name="T23" fmla="*/ 167 h 835"/>
                  <a:gd name="T24" fmla="*/ 366 w 421"/>
                  <a:gd name="T25" fmla="*/ 207 h 835"/>
                  <a:gd name="T26" fmla="*/ 372 w 421"/>
                  <a:gd name="T27" fmla="*/ 249 h 835"/>
                  <a:gd name="T28" fmla="*/ 380 w 421"/>
                  <a:gd name="T29" fmla="*/ 295 h 835"/>
                  <a:gd name="T30" fmla="*/ 386 w 421"/>
                  <a:gd name="T31" fmla="*/ 344 h 835"/>
                  <a:gd name="T32" fmla="*/ 392 w 421"/>
                  <a:gd name="T33" fmla="*/ 391 h 835"/>
                  <a:gd name="T34" fmla="*/ 398 w 421"/>
                  <a:gd name="T35" fmla="*/ 436 h 835"/>
                  <a:gd name="T36" fmla="*/ 403 w 421"/>
                  <a:gd name="T37" fmla="*/ 481 h 835"/>
                  <a:gd name="T38" fmla="*/ 409 w 421"/>
                  <a:gd name="T39" fmla="*/ 522 h 835"/>
                  <a:gd name="T40" fmla="*/ 413 w 421"/>
                  <a:gd name="T41" fmla="*/ 558 h 835"/>
                  <a:gd name="T42" fmla="*/ 417 w 421"/>
                  <a:gd name="T43" fmla="*/ 588 h 835"/>
                  <a:gd name="T44" fmla="*/ 420 w 421"/>
                  <a:gd name="T45" fmla="*/ 611 h 835"/>
                  <a:gd name="T46" fmla="*/ 421 w 421"/>
                  <a:gd name="T47" fmla="*/ 626 h 835"/>
                  <a:gd name="T48" fmla="*/ 421 w 421"/>
                  <a:gd name="T49" fmla="*/ 631 h 835"/>
                  <a:gd name="T50" fmla="*/ 0 w 421"/>
                  <a:gd name="T51" fmla="*/ 835 h 835"/>
                  <a:gd name="T52" fmla="*/ 1 w 421"/>
                  <a:gd name="T53" fmla="*/ 830 h 835"/>
                  <a:gd name="T54" fmla="*/ 3 w 421"/>
                  <a:gd name="T55" fmla="*/ 815 h 835"/>
                  <a:gd name="T56" fmla="*/ 6 w 421"/>
                  <a:gd name="T57" fmla="*/ 792 h 835"/>
                  <a:gd name="T58" fmla="*/ 10 w 421"/>
                  <a:gd name="T59" fmla="*/ 762 h 835"/>
                  <a:gd name="T60" fmla="*/ 15 w 421"/>
                  <a:gd name="T61" fmla="*/ 725 h 835"/>
                  <a:gd name="T62" fmla="*/ 21 w 421"/>
                  <a:gd name="T63" fmla="*/ 684 h 835"/>
                  <a:gd name="T64" fmla="*/ 28 w 421"/>
                  <a:gd name="T65" fmla="*/ 639 h 835"/>
                  <a:gd name="T66" fmla="*/ 35 w 421"/>
                  <a:gd name="T67" fmla="*/ 588 h 835"/>
                  <a:gd name="T68" fmla="*/ 42 w 421"/>
                  <a:gd name="T69" fmla="*/ 538 h 835"/>
                  <a:gd name="T70" fmla="*/ 50 w 421"/>
                  <a:gd name="T71" fmla="*/ 485 h 835"/>
                  <a:gd name="T72" fmla="*/ 57 w 421"/>
                  <a:gd name="T73" fmla="*/ 433 h 835"/>
                  <a:gd name="T74" fmla="*/ 65 w 421"/>
                  <a:gd name="T75" fmla="*/ 383 h 835"/>
                  <a:gd name="T76" fmla="*/ 73 w 421"/>
                  <a:gd name="T77" fmla="*/ 335 h 835"/>
                  <a:gd name="T78" fmla="*/ 79 w 421"/>
                  <a:gd name="T79" fmla="*/ 289 h 835"/>
                  <a:gd name="T80" fmla="*/ 86 w 421"/>
                  <a:gd name="T81" fmla="*/ 246 h 835"/>
                  <a:gd name="T82" fmla="*/ 91 w 421"/>
                  <a:gd name="T83" fmla="*/ 211 h 835"/>
                  <a:gd name="T84" fmla="*/ 97 w 421"/>
                  <a:gd name="T85" fmla="*/ 181 h 835"/>
                  <a:gd name="T86" fmla="*/ 100 w 421"/>
                  <a:gd name="T87" fmla="*/ 160 h 835"/>
                  <a:gd name="T88" fmla="*/ 103 w 421"/>
                  <a:gd name="T89" fmla="*/ 146 h 835"/>
                  <a:gd name="T90" fmla="*/ 109 w 421"/>
                  <a:gd name="T91" fmla="*/ 123 h 835"/>
                  <a:gd name="T92" fmla="*/ 114 w 421"/>
                  <a:gd name="T93" fmla="*/ 102 h 835"/>
                  <a:gd name="T94" fmla="*/ 120 w 421"/>
                  <a:gd name="T95" fmla="*/ 79 h 835"/>
                  <a:gd name="T96" fmla="*/ 127 w 421"/>
                  <a:gd name="T97" fmla="*/ 59 h 835"/>
                  <a:gd name="T98" fmla="*/ 140 w 421"/>
                  <a:gd name="T99" fmla="*/ 40 h 835"/>
                  <a:gd name="T100" fmla="*/ 155 w 421"/>
                  <a:gd name="T101" fmla="*/ 24 h 835"/>
                  <a:gd name="T102" fmla="*/ 175 w 421"/>
                  <a:gd name="T103" fmla="*/ 11 h 835"/>
                  <a:gd name="T104" fmla="*/ 202 w 421"/>
                  <a:gd name="T105" fmla="*/ 3 h 835"/>
                  <a:gd name="T106" fmla="*/ 229 w 421"/>
                  <a:gd name="T107" fmla="*/ 0 h 8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21" h="835">
                    <a:moveTo>
                      <a:pt x="229" y="0"/>
                    </a:moveTo>
                    <a:lnTo>
                      <a:pt x="254" y="2"/>
                    </a:lnTo>
                    <a:lnTo>
                      <a:pt x="275" y="9"/>
                    </a:lnTo>
                    <a:lnTo>
                      <a:pt x="293" y="20"/>
                    </a:lnTo>
                    <a:lnTo>
                      <a:pt x="310" y="32"/>
                    </a:lnTo>
                    <a:lnTo>
                      <a:pt x="322" y="47"/>
                    </a:lnTo>
                    <a:lnTo>
                      <a:pt x="333" y="61"/>
                    </a:lnTo>
                    <a:lnTo>
                      <a:pt x="342" y="76"/>
                    </a:lnTo>
                    <a:lnTo>
                      <a:pt x="345" y="87"/>
                    </a:lnTo>
                    <a:lnTo>
                      <a:pt x="350" y="106"/>
                    </a:lnTo>
                    <a:lnTo>
                      <a:pt x="356" y="134"/>
                    </a:lnTo>
                    <a:lnTo>
                      <a:pt x="360" y="167"/>
                    </a:lnTo>
                    <a:lnTo>
                      <a:pt x="366" y="207"/>
                    </a:lnTo>
                    <a:lnTo>
                      <a:pt x="372" y="249"/>
                    </a:lnTo>
                    <a:lnTo>
                      <a:pt x="380" y="295"/>
                    </a:lnTo>
                    <a:lnTo>
                      <a:pt x="386" y="344"/>
                    </a:lnTo>
                    <a:lnTo>
                      <a:pt x="392" y="391"/>
                    </a:lnTo>
                    <a:lnTo>
                      <a:pt x="398" y="436"/>
                    </a:lnTo>
                    <a:lnTo>
                      <a:pt x="403" y="481"/>
                    </a:lnTo>
                    <a:lnTo>
                      <a:pt x="409" y="522"/>
                    </a:lnTo>
                    <a:lnTo>
                      <a:pt x="413" y="558"/>
                    </a:lnTo>
                    <a:lnTo>
                      <a:pt x="417" y="588"/>
                    </a:lnTo>
                    <a:lnTo>
                      <a:pt x="420" y="611"/>
                    </a:lnTo>
                    <a:lnTo>
                      <a:pt x="421" y="626"/>
                    </a:lnTo>
                    <a:lnTo>
                      <a:pt x="421" y="631"/>
                    </a:lnTo>
                    <a:lnTo>
                      <a:pt x="0" y="835"/>
                    </a:lnTo>
                    <a:lnTo>
                      <a:pt x="1" y="830"/>
                    </a:lnTo>
                    <a:lnTo>
                      <a:pt x="3" y="815"/>
                    </a:lnTo>
                    <a:lnTo>
                      <a:pt x="6" y="792"/>
                    </a:lnTo>
                    <a:lnTo>
                      <a:pt x="10" y="762"/>
                    </a:lnTo>
                    <a:lnTo>
                      <a:pt x="15" y="725"/>
                    </a:lnTo>
                    <a:lnTo>
                      <a:pt x="21" y="684"/>
                    </a:lnTo>
                    <a:lnTo>
                      <a:pt x="28" y="639"/>
                    </a:lnTo>
                    <a:lnTo>
                      <a:pt x="35" y="588"/>
                    </a:lnTo>
                    <a:lnTo>
                      <a:pt x="42" y="538"/>
                    </a:lnTo>
                    <a:lnTo>
                      <a:pt x="50" y="485"/>
                    </a:lnTo>
                    <a:lnTo>
                      <a:pt x="57" y="433"/>
                    </a:lnTo>
                    <a:lnTo>
                      <a:pt x="65" y="383"/>
                    </a:lnTo>
                    <a:lnTo>
                      <a:pt x="73" y="335"/>
                    </a:lnTo>
                    <a:lnTo>
                      <a:pt x="79" y="289"/>
                    </a:lnTo>
                    <a:lnTo>
                      <a:pt x="86" y="246"/>
                    </a:lnTo>
                    <a:lnTo>
                      <a:pt x="91" y="211"/>
                    </a:lnTo>
                    <a:lnTo>
                      <a:pt x="97" y="181"/>
                    </a:lnTo>
                    <a:lnTo>
                      <a:pt x="100" y="160"/>
                    </a:lnTo>
                    <a:lnTo>
                      <a:pt x="103" y="146"/>
                    </a:lnTo>
                    <a:lnTo>
                      <a:pt x="109" y="123"/>
                    </a:lnTo>
                    <a:lnTo>
                      <a:pt x="114" y="102"/>
                    </a:lnTo>
                    <a:lnTo>
                      <a:pt x="120" y="79"/>
                    </a:lnTo>
                    <a:lnTo>
                      <a:pt x="127" y="59"/>
                    </a:lnTo>
                    <a:lnTo>
                      <a:pt x="140" y="40"/>
                    </a:lnTo>
                    <a:lnTo>
                      <a:pt x="155" y="24"/>
                    </a:lnTo>
                    <a:lnTo>
                      <a:pt x="175" y="11"/>
                    </a:lnTo>
                    <a:lnTo>
                      <a:pt x="202" y="3"/>
                    </a:lnTo>
                    <a:lnTo>
                      <a:pt x="229" y="0"/>
                    </a:lnTo>
                    <a:close/>
                  </a:path>
                </a:pathLst>
              </a:custGeom>
              <a:grpFill/>
              <a:ln w="0">
                <a:noFill/>
                <a:prstDash val="solid"/>
                <a:round/>
                <a:headEnd/>
                <a:tailEnd/>
              </a:ln>
            </p:spPr>
            <p:txBody>
              <a:bodyPr vert="horz" wrap="square" lIns="146304" tIns="73152" rIns="146304" bIns="73152" numCol="1" anchor="t" anchorCtr="0" compatLnSpc="1">
                <a:prstTxWarp prst="textNoShape">
                  <a:avLst/>
                </a:prstTxWarp>
              </a:bodyPr>
              <a:lstStyle/>
              <a:p>
                <a:endParaRPr lang="en-US" sz="2880" dirty="0">
                  <a:solidFill>
                    <a:prstClr val="white"/>
                  </a:solidFill>
                </a:endParaRPr>
              </a:p>
            </p:txBody>
          </p:sp>
          <p:sp>
            <p:nvSpPr>
              <p:cNvPr id="168" name="Freeform 9"/>
              <p:cNvSpPr>
                <a:spLocks/>
              </p:cNvSpPr>
              <p:nvPr/>
            </p:nvSpPr>
            <p:spPr bwMode="auto">
              <a:xfrm>
                <a:off x="-3617" y="759"/>
                <a:ext cx="841" cy="1094"/>
              </a:xfrm>
              <a:custGeom>
                <a:avLst/>
                <a:gdLst>
                  <a:gd name="T0" fmla="*/ 666 w 841"/>
                  <a:gd name="T1" fmla="*/ 0 h 1094"/>
                  <a:gd name="T2" fmla="*/ 841 w 841"/>
                  <a:gd name="T3" fmla="*/ 109 h 1094"/>
                  <a:gd name="T4" fmla="*/ 652 w 841"/>
                  <a:gd name="T5" fmla="*/ 509 h 1094"/>
                  <a:gd name="T6" fmla="*/ 60 w 841"/>
                  <a:gd name="T7" fmla="*/ 1094 h 1094"/>
                  <a:gd name="T8" fmla="*/ 0 w 841"/>
                  <a:gd name="T9" fmla="*/ 990 h 1094"/>
                  <a:gd name="T10" fmla="*/ 666 w 841"/>
                  <a:gd name="T11" fmla="*/ 0 h 1094"/>
                </a:gdLst>
                <a:ahLst/>
                <a:cxnLst>
                  <a:cxn ang="0">
                    <a:pos x="T0" y="T1"/>
                  </a:cxn>
                  <a:cxn ang="0">
                    <a:pos x="T2" y="T3"/>
                  </a:cxn>
                  <a:cxn ang="0">
                    <a:pos x="T4" y="T5"/>
                  </a:cxn>
                  <a:cxn ang="0">
                    <a:pos x="T6" y="T7"/>
                  </a:cxn>
                  <a:cxn ang="0">
                    <a:pos x="T8" y="T9"/>
                  </a:cxn>
                  <a:cxn ang="0">
                    <a:pos x="T10" y="T11"/>
                  </a:cxn>
                </a:cxnLst>
                <a:rect l="0" t="0" r="r" b="b"/>
                <a:pathLst>
                  <a:path w="841" h="1094">
                    <a:moveTo>
                      <a:pt x="666" y="0"/>
                    </a:moveTo>
                    <a:lnTo>
                      <a:pt x="841" y="109"/>
                    </a:lnTo>
                    <a:lnTo>
                      <a:pt x="652" y="509"/>
                    </a:lnTo>
                    <a:lnTo>
                      <a:pt x="60" y="1094"/>
                    </a:lnTo>
                    <a:lnTo>
                      <a:pt x="0" y="990"/>
                    </a:lnTo>
                    <a:lnTo>
                      <a:pt x="666" y="0"/>
                    </a:lnTo>
                    <a:close/>
                  </a:path>
                </a:pathLst>
              </a:custGeom>
              <a:grpFill/>
              <a:ln w="0">
                <a:noFill/>
                <a:prstDash val="solid"/>
                <a:round/>
                <a:headEnd/>
                <a:tailEnd/>
              </a:ln>
            </p:spPr>
            <p:txBody>
              <a:bodyPr vert="horz" wrap="square" lIns="146304" tIns="73152" rIns="146304" bIns="73152" numCol="1" anchor="t" anchorCtr="0" compatLnSpc="1">
                <a:prstTxWarp prst="textNoShape">
                  <a:avLst/>
                </a:prstTxWarp>
              </a:bodyPr>
              <a:lstStyle/>
              <a:p>
                <a:endParaRPr lang="en-US" sz="2880" dirty="0">
                  <a:solidFill>
                    <a:prstClr val="white"/>
                  </a:solidFill>
                </a:endParaRPr>
              </a:p>
            </p:txBody>
          </p:sp>
          <p:sp>
            <p:nvSpPr>
              <p:cNvPr id="169" name="Freeform 10"/>
              <p:cNvSpPr>
                <a:spLocks/>
              </p:cNvSpPr>
              <p:nvPr/>
            </p:nvSpPr>
            <p:spPr bwMode="auto">
              <a:xfrm>
                <a:off x="-3041" y="1057"/>
                <a:ext cx="903" cy="813"/>
              </a:xfrm>
              <a:custGeom>
                <a:avLst/>
                <a:gdLst>
                  <a:gd name="T0" fmla="*/ 579 w 903"/>
                  <a:gd name="T1" fmla="*/ 0 h 813"/>
                  <a:gd name="T2" fmla="*/ 903 w 903"/>
                  <a:gd name="T3" fmla="*/ 658 h 813"/>
                  <a:gd name="T4" fmla="*/ 560 w 903"/>
                  <a:gd name="T5" fmla="*/ 813 h 813"/>
                  <a:gd name="T6" fmla="*/ 442 w 903"/>
                  <a:gd name="T7" fmla="*/ 334 h 813"/>
                  <a:gd name="T8" fmla="*/ 0 w 903"/>
                  <a:gd name="T9" fmla="*/ 231 h 813"/>
                  <a:gd name="T10" fmla="*/ 67 w 903"/>
                  <a:gd name="T11" fmla="*/ 33 h 813"/>
                  <a:gd name="T12" fmla="*/ 579 w 903"/>
                  <a:gd name="T13" fmla="*/ 0 h 813"/>
                </a:gdLst>
                <a:ahLst/>
                <a:cxnLst>
                  <a:cxn ang="0">
                    <a:pos x="T0" y="T1"/>
                  </a:cxn>
                  <a:cxn ang="0">
                    <a:pos x="T2" y="T3"/>
                  </a:cxn>
                  <a:cxn ang="0">
                    <a:pos x="T4" y="T5"/>
                  </a:cxn>
                  <a:cxn ang="0">
                    <a:pos x="T6" y="T7"/>
                  </a:cxn>
                  <a:cxn ang="0">
                    <a:pos x="T8" y="T9"/>
                  </a:cxn>
                  <a:cxn ang="0">
                    <a:pos x="T10" y="T11"/>
                  </a:cxn>
                  <a:cxn ang="0">
                    <a:pos x="T12" y="T13"/>
                  </a:cxn>
                </a:cxnLst>
                <a:rect l="0" t="0" r="r" b="b"/>
                <a:pathLst>
                  <a:path w="903" h="813">
                    <a:moveTo>
                      <a:pt x="579" y="0"/>
                    </a:moveTo>
                    <a:lnTo>
                      <a:pt x="903" y="658"/>
                    </a:lnTo>
                    <a:lnTo>
                      <a:pt x="560" y="813"/>
                    </a:lnTo>
                    <a:lnTo>
                      <a:pt x="442" y="334"/>
                    </a:lnTo>
                    <a:lnTo>
                      <a:pt x="0" y="231"/>
                    </a:lnTo>
                    <a:lnTo>
                      <a:pt x="67" y="33"/>
                    </a:lnTo>
                    <a:lnTo>
                      <a:pt x="579" y="0"/>
                    </a:lnTo>
                    <a:close/>
                  </a:path>
                </a:pathLst>
              </a:custGeom>
              <a:grpFill/>
              <a:ln w="0">
                <a:noFill/>
                <a:prstDash val="solid"/>
                <a:round/>
                <a:headEnd/>
                <a:tailEnd/>
              </a:ln>
            </p:spPr>
            <p:txBody>
              <a:bodyPr vert="horz" wrap="square" lIns="146304" tIns="73152" rIns="146304" bIns="73152" numCol="1" anchor="t" anchorCtr="0" compatLnSpc="1">
                <a:prstTxWarp prst="textNoShape">
                  <a:avLst/>
                </a:prstTxWarp>
              </a:bodyPr>
              <a:lstStyle/>
              <a:p>
                <a:endParaRPr lang="en-US" sz="2880" dirty="0">
                  <a:solidFill>
                    <a:prstClr val="white"/>
                  </a:solidFill>
                </a:endParaRPr>
              </a:p>
            </p:txBody>
          </p:sp>
          <p:sp>
            <p:nvSpPr>
              <p:cNvPr id="170" name="Freeform 11"/>
              <p:cNvSpPr>
                <a:spLocks/>
              </p:cNvSpPr>
              <p:nvPr/>
            </p:nvSpPr>
            <p:spPr bwMode="auto">
              <a:xfrm>
                <a:off x="-3657" y="759"/>
                <a:ext cx="664" cy="838"/>
              </a:xfrm>
              <a:custGeom>
                <a:avLst/>
                <a:gdLst>
                  <a:gd name="T0" fmla="*/ 664 w 664"/>
                  <a:gd name="T1" fmla="*/ 0 h 838"/>
                  <a:gd name="T2" fmla="*/ 96 w 664"/>
                  <a:gd name="T3" fmla="*/ 838 h 838"/>
                  <a:gd name="T4" fmla="*/ 0 w 664"/>
                  <a:gd name="T5" fmla="*/ 799 h 838"/>
                  <a:gd name="T6" fmla="*/ 569 w 664"/>
                  <a:gd name="T7" fmla="*/ 1 h 838"/>
                  <a:gd name="T8" fmla="*/ 664 w 664"/>
                  <a:gd name="T9" fmla="*/ 0 h 838"/>
                </a:gdLst>
                <a:ahLst/>
                <a:cxnLst>
                  <a:cxn ang="0">
                    <a:pos x="T0" y="T1"/>
                  </a:cxn>
                  <a:cxn ang="0">
                    <a:pos x="T2" y="T3"/>
                  </a:cxn>
                  <a:cxn ang="0">
                    <a:pos x="T4" y="T5"/>
                  </a:cxn>
                  <a:cxn ang="0">
                    <a:pos x="T6" y="T7"/>
                  </a:cxn>
                  <a:cxn ang="0">
                    <a:pos x="T8" y="T9"/>
                  </a:cxn>
                </a:cxnLst>
                <a:rect l="0" t="0" r="r" b="b"/>
                <a:pathLst>
                  <a:path w="664" h="838">
                    <a:moveTo>
                      <a:pt x="664" y="0"/>
                    </a:moveTo>
                    <a:lnTo>
                      <a:pt x="96" y="838"/>
                    </a:lnTo>
                    <a:lnTo>
                      <a:pt x="0" y="799"/>
                    </a:lnTo>
                    <a:lnTo>
                      <a:pt x="569" y="1"/>
                    </a:lnTo>
                    <a:lnTo>
                      <a:pt x="664" y="0"/>
                    </a:lnTo>
                    <a:close/>
                  </a:path>
                </a:pathLst>
              </a:custGeom>
              <a:grpFill/>
              <a:ln w="0">
                <a:noFill/>
                <a:prstDash val="solid"/>
                <a:round/>
                <a:headEnd/>
                <a:tailEnd/>
              </a:ln>
            </p:spPr>
            <p:txBody>
              <a:bodyPr vert="horz" wrap="square" lIns="146304" tIns="73152" rIns="146304" bIns="73152" numCol="1" anchor="t" anchorCtr="0" compatLnSpc="1">
                <a:prstTxWarp prst="textNoShape">
                  <a:avLst/>
                </a:prstTxWarp>
              </a:bodyPr>
              <a:lstStyle/>
              <a:p>
                <a:endParaRPr lang="en-US" sz="2880" dirty="0">
                  <a:solidFill>
                    <a:prstClr val="white"/>
                  </a:solidFill>
                </a:endParaRPr>
              </a:p>
            </p:txBody>
          </p:sp>
          <p:sp>
            <p:nvSpPr>
              <p:cNvPr id="171" name="Freeform 12"/>
              <p:cNvSpPr>
                <a:spLocks noEditPoints="1"/>
              </p:cNvSpPr>
              <p:nvPr/>
            </p:nvSpPr>
            <p:spPr bwMode="auto">
              <a:xfrm>
                <a:off x="-4596" y="2113"/>
                <a:ext cx="612" cy="233"/>
              </a:xfrm>
              <a:custGeom>
                <a:avLst/>
                <a:gdLst>
                  <a:gd name="T0" fmla="*/ 612 w 612"/>
                  <a:gd name="T1" fmla="*/ 0 h 233"/>
                  <a:gd name="T2" fmla="*/ 557 w 612"/>
                  <a:gd name="T3" fmla="*/ 229 h 233"/>
                  <a:gd name="T4" fmla="*/ 469 w 612"/>
                  <a:gd name="T5" fmla="*/ 233 h 233"/>
                  <a:gd name="T6" fmla="*/ 498 w 612"/>
                  <a:gd name="T7" fmla="*/ 19 h 233"/>
                  <a:gd name="T8" fmla="*/ 612 w 612"/>
                  <a:gd name="T9" fmla="*/ 0 h 233"/>
                  <a:gd name="T10" fmla="*/ 463 w 612"/>
                  <a:gd name="T11" fmla="*/ 0 h 233"/>
                  <a:gd name="T12" fmla="*/ 409 w 612"/>
                  <a:gd name="T13" fmla="*/ 229 h 233"/>
                  <a:gd name="T14" fmla="*/ 320 w 612"/>
                  <a:gd name="T15" fmla="*/ 233 h 233"/>
                  <a:gd name="T16" fmla="*/ 350 w 612"/>
                  <a:gd name="T17" fmla="*/ 19 h 233"/>
                  <a:gd name="T18" fmla="*/ 463 w 612"/>
                  <a:gd name="T19" fmla="*/ 0 h 233"/>
                  <a:gd name="T20" fmla="*/ 306 w 612"/>
                  <a:gd name="T21" fmla="*/ 0 h 233"/>
                  <a:gd name="T22" fmla="*/ 251 w 612"/>
                  <a:gd name="T23" fmla="*/ 229 h 233"/>
                  <a:gd name="T24" fmla="*/ 163 w 612"/>
                  <a:gd name="T25" fmla="*/ 233 h 233"/>
                  <a:gd name="T26" fmla="*/ 193 w 612"/>
                  <a:gd name="T27" fmla="*/ 20 h 233"/>
                  <a:gd name="T28" fmla="*/ 306 w 612"/>
                  <a:gd name="T29" fmla="*/ 0 h 233"/>
                  <a:gd name="T30" fmla="*/ 143 w 612"/>
                  <a:gd name="T31" fmla="*/ 0 h 233"/>
                  <a:gd name="T32" fmla="*/ 88 w 612"/>
                  <a:gd name="T33" fmla="*/ 229 h 233"/>
                  <a:gd name="T34" fmla="*/ 0 w 612"/>
                  <a:gd name="T35" fmla="*/ 233 h 233"/>
                  <a:gd name="T36" fmla="*/ 30 w 612"/>
                  <a:gd name="T37" fmla="*/ 20 h 233"/>
                  <a:gd name="T38" fmla="*/ 143 w 612"/>
                  <a:gd name="T39" fmla="*/ 0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2" h="233">
                    <a:moveTo>
                      <a:pt x="612" y="0"/>
                    </a:moveTo>
                    <a:lnTo>
                      <a:pt x="557" y="229"/>
                    </a:lnTo>
                    <a:lnTo>
                      <a:pt x="469" y="233"/>
                    </a:lnTo>
                    <a:lnTo>
                      <a:pt x="498" y="19"/>
                    </a:lnTo>
                    <a:lnTo>
                      <a:pt x="612" y="0"/>
                    </a:lnTo>
                    <a:close/>
                    <a:moveTo>
                      <a:pt x="463" y="0"/>
                    </a:moveTo>
                    <a:lnTo>
                      <a:pt x="409" y="229"/>
                    </a:lnTo>
                    <a:lnTo>
                      <a:pt x="320" y="233"/>
                    </a:lnTo>
                    <a:lnTo>
                      <a:pt x="350" y="19"/>
                    </a:lnTo>
                    <a:lnTo>
                      <a:pt x="463" y="0"/>
                    </a:lnTo>
                    <a:close/>
                    <a:moveTo>
                      <a:pt x="306" y="0"/>
                    </a:moveTo>
                    <a:lnTo>
                      <a:pt x="251" y="229"/>
                    </a:lnTo>
                    <a:lnTo>
                      <a:pt x="163" y="233"/>
                    </a:lnTo>
                    <a:lnTo>
                      <a:pt x="193" y="20"/>
                    </a:lnTo>
                    <a:lnTo>
                      <a:pt x="306" y="0"/>
                    </a:lnTo>
                    <a:close/>
                    <a:moveTo>
                      <a:pt x="143" y="0"/>
                    </a:moveTo>
                    <a:lnTo>
                      <a:pt x="88" y="229"/>
                    </a:lnTo>
                    <a:lnTo>
                      <a:pt x="0" y="233"/>
                    </a:lnTo>
                    <a:lnTo>
                      <a:pt x="30" y="20"/>
                    </a:lnTo>
                    <a:lnTo>
                      <a:pt x="143" y="0"/>
                    </a:lnTo>
                    <a:close/>
                  </a:path>
                </a:pathLst>
              </a:custGeom>
              <a:grpFill/>
              <a:ln w="0">
                <a:noFill/>
                <a:prstDash val="solid"/>
                <a:round/>
                <a:headEnd/>
                <a:tailEnd/>
              </a:ln>
            </p:spPr>
            <p:txBody>
              <a:bodyPr vert="horz" wrap="square" lIns="146304" tIns="73152" rIns="146304" bIns="73152" numCol="1" anchor="t" anchorCtr="0" compatLnSpc="1">
                <a:prstTxWarp prst="textNoShape">
                  <a:avLst/>
                </a:prstTxWarp>
              </a:bodyPr>
              <a:lstStyle/>
              <a:p>
                <a:endParaRPr lang="en-US" sz="2880" dirty="0">
                  <a:solidFill>
                    <a:prstClr val="white"/>
                  </a:solidFill>
                </a:endParaRPr>
              </a:p>
            </p:txBody>
          </p:sp>
          <p:sp>
            <p:nvSpPr>
              <p:cNvPr id="172" name="Freeform 13"/>
              <p:cNvSpPr>
                <a:spLocks/>
              </p:cNvSpPr>
              <p:nvPr/>
            </p:nvSpPr>
            <p:spPr bwMode="auto">
              <a:xfrm>
                <a:off x="-2686" y="1715"/>
                <a:ext cx="548" cy="336"/>
              </a:xfrm>
              <a:custGeom>
                <a:avLst/>
                <a:gdLst>
                  <a:gd name="T0" fmla="*/ 62 w 548"/>
                  <a:gd name="T1" fmla="*/ 0 h 336"/>
                  <a:gd name="T2" fmla="*/ 548 w 548"/>
                  <a:gd name="T3" fmla="*/ 0 h 336"/>
                  <a:gd name="T4" fmla="*/ 475 w 548"/>
                  <a:gd name="T5" fmla="*/ 336 h 336"/>
                  <a:gd name="T6" fmla="*/ 0 w 548"/>
                  <a:gd name="T7" fmla="*/ 336 h 336"/>
                  <a:gd name="T8" fmla="*/ 29 w 548"/>
                  <a:gd name="T9" fmla="*/ 35 h 336"/>
                  <a:gd name="T10" fmla="*/ 32 w 548"/>
                  <a:gd name="T11" fmla="*/ 21 h 336"/>
                  <a:gd name="T12" fmla="*/ 39 w 548"/>
                  <a:gd name="T13" fmla="*/ 11 h 336"/>
                  <a:gd name="T14" fmla="*/ 49 w 548"/>
                  <a:gd name="T15" fmla="*/ 3 h 336"/>
                  <a:gd name="T16" fmla="*/ 62 w 548"/>
                  <a:gd name="T17" fmla="*/ 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8" h="336">
                    <a:moveTo>
                      <a:pt x="62" y="0"/>
                    </a:moveTo>
                    <a:lnTo>
                      <a:pt x="548" y="0"/>
                    </a:lnTo>
                    <a:lnTo>
                      <a:pt x="475" y="336"/>
                    </a:lnTo>
                    <a:lnTo>
                      <a:pt x="0" y="336"/>
                    </a:lnTo>
                    <a:lnTo>
                      <a:pt x="29" y="35"/>
                    </a:lnTo>
                    <a:lnTo>
                      <a:pt x="32" y="21"/>
                    </a:lnTo>
                    <a:lnTo>
                      <a:pt x="39" y="11"/>
                    </a:lnTo>
                    <a:lnTo>
                      <a:pt x="49" y="3"/>
                    </a:lnTo>
                    <a:lnTo>
                      <a:pt x="62" y="0"/>
                    </a:lnTo>
                    <a:close/>
                  </a:path>
                </a:pathLst>
              </a:custGeom>
              <a:grpFill/>
              <a:ln w="0">
                <a:noFill/>
                <a:prstDash val="solid"/>
                <a:round/>
                <a:headEnd/>
                <a:tailEnd/>
              </a:ln>
            </p:spPr>
            <p:txBody>
              <a:bodyPr vert="horz" wrap="square" lIns="146304" tIns="73152" rIns="146304" bIns="73152" numCol="1" anchor="t" anchorCtr="0" compatLnSpc="1">
                <a:prstTxWarp prst="textNoShape">
                  <a:avLst/>
                </a:prstTxWarp>
              </a:bodyPr>
              <a:lstStyle/>
              <a:p>
                <a:endParaRPr lang="en-US" sz="2880" dirty="0">
                  <a:solidFill>
                    <a:prstClr val="white"/>
                  </a:solidFill>
                </a:endParaRPr>
              </a:p>
            </p:txBody>
          </p:sp>
          <p:sp>
            <p:nvSpPr>
              <p:cNvPr id="173" name="Freeform 14"/>
              <p:cNvSpPr>
                <a:spLocks/>
              </p:cNvSpPr>
              <p:nvPr/>
            </p:nvSpPr>
            <p:spPr bwMode="auto">
              <a:xfrm>
                <a:off x="-2243" y="1204"/>
                <a:ext cx="651" cy="817"/>
              </a:xfrm>
              <a:custGeom>
                <a:avLst/>
                <a:gdLst>
                  <a:gd name="T0" fmla="*/ 190 w 651"/>
                  <a:gd name="T1" fmla="*/ 0 h 817"/>
                  <a:gd name="T2" fmla="*/ 651 w 651"/>
                  <a:gd name="T3" fmla="*/ 0 h 817"/>
                  <a:gd name="T4" fmla="*/ 615 w 651"/>
                  <a:gd name="T5" fmla="*/ 809 h 817"/>
                  <a:gd name="T6" fmla="*/ 532 w 651"/>
                  <a:gd name="T7" fmla="*/ 806 h 817"/>
                  <a:gd name="T8" fmla="*/ 564 w 651"/>
                  <a:gd name="T9" fmla="*/ 82 h 817"/>
                  <a:gd name="T10" fmla="*/ 255 w 651"/>
                  <a:gd name="T11" fmla="*/ 82 h 817"/>
                  <a:gd name="T12" fmla="*/ 80 w 651"/>
                  <a:gd name="T13" fmla="*/ 817 h 817"/>
                  <a:gd name="T14" fmla="*/ 0 w 651"/>
                  <a:gd name="T15" fmla="*/ 797 h 817"/>
                  <a:gd name="T16" fmla="*/ 190 w 651"/>
                  <a:gd name="T17" fmla="*/ 0 h 8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1" h="817">
                    <a:moveTo>
                      <a:pt x="190" y="0"/>
                    </a:moveTo>
                    <a:lnTo>
                      <a:pt x="651" y="0"/>
                    </a:lnTo>
                    <a:lnTo>
                      <a:pt x="615" y="809"/>
                    </a:lnTo>
                    <a:lnTo>
                      <a:pt x="532" y="806"/>
                    </a:lnTo>
                    <a:lnTo>
                      <a:pt x="564" y="82"/>
                    </a:lnTo>
                    <a:lnTo>
                      <a:pt x="255" y="82"/>
                    </a:lnTo>
                    <a:lnTo>
                      <a:pt x="80" y="817"/>
                    </a:lnTo>
                    <a:lnTo>
                      <a:pt x="0" y="797"/>
                    </a:lnTo>
                    <a:lnTo>
                      <a:pt x="190" y="0"/>
                    </a:lnTo>
                    <a:close/>
                  </a:path>
                </a:pathLst>
              </a:custGeom>
              <a:grpFill/>
              <a:ln w="0">
                <a:noFill/>
                <a:prstDash val="solid"/>
                <a:round/>
                <a:headEnd/>
                <a:tailEnd/>
              </a:ln>
            </p:spPr>
            <p:txBody>
              <a:bodyPr vert="horz" wrap="square" lIns="146304" tIns="73152" rIns="146304" bIns="73152" numCol="1" anchor="t" anchorCtr="0" compatLnSpc="1">
                <a:prstTxWarp prst="textNoShape">
                  <a:avLst/>
                </a:prstTxWarp>
              </a:bodyPr>
              <a:lstStyle/>
              <a:p>
                <a:endParaRPr lang="en-US" sz="2880" dirty="0">
                  <a:solidFill>
                    <a:prstClr val="white"/>
                  </a:solidFill>
                </a:endParaRPr>
              </a:p>
            </p:txBody>
          </p:sp>
          <p:sp>
            <p:nvSpPr>
              <p:cNvPr id="174" name="Freeform 15"/>
              <p:cNvSpPr>
                <a:spLocks/>
              </p:cNvSpPr>
              <p:nvPr/>
            </p:nvSpPr>
            <p:spPr bwMode="auto">
              <a:xfrm>
                <a:off x="-2100" y="1125"/>
                <a:ext cx="843" cy="760"/>
              </a:xfrm>
              <a:custGeom>
                <a:avLst/>
                <a:gdLst>
                  <a:gd name="T0" fmla="*/ 88 w 843"/>
                  <a:gd name="T1" fmla="*/ 0 h 760"/>
                  <a:gd name="T2" fmla="*/ 219 w 843"/>
                  <a:gd name="T3" fmla="*/ 0 h 760"/>
                  <a:gd name="T4" fmla="*/ 357 w 843"/>
                  <a:gd name="T5" fmla="*/ 0 h 760"/>
                  <a:gd name="T6" fmla="*/ 499 w 843"/>
                  <a:gd name="T7" fmla="*/ 0 h 760"/>
                  <a:gd name="T8" fmla="*/ 805 w 843"/>
                  <a:gd name="T9" fmla="*/ 53 h 760"/>
                  <a:gd name="T10" fmla="*/ 820 w 843"/>
                  <a:gd name="T11" fmla="*/ 70 h 760"/>
                  <a:gd name="T12" fmla="*/ 831 w 843"/>
                  <a:gd name="T13" fmla="*/ 94 h 760"/>
                  <a:gd name="T14" fmla="*/ 838 w 843"/>
                  <a:gd name="T15" fmla="*/ 126 h 760"/>
                  <a:gd name="T16" fmla="*/ 843 w 843"/>
                  <a:gd name="T17" fmla="*/ 164 h 760"/>
                  <a:gd name="T18" fmla="*/ 843 w 843"/>
                  <a:gd name="T19" fmla="*/ 212 h 760"/>
                  <a:gd name="T20" fmla="*/ 843 w 843"/>
                  <a:gd name="T21" fmla="*/ 307 h 760"/>
                  <a:gd name="T22" fmla="*/ 843 w 843"/>
                  <a:gd name="T23" fmla="*/ 399 h 760"/>
                  <a:gd name="T24" fmla="*/ 843 w 843"/>
                  <a:gd name="T25" fmla="*/ 485 h 760"/>
                  <a:gd name="T26" fmla="*/ 843 w 843"/>
                  <a:gd name="T27" fmla="*/ 573 h 760"/>
                  <a:gd name="T28" fmla="*/ 843 w 843"/>
                  <a:gd name="T29" fmla="*/ 665 h 760"/>
                  <a:gd name="T30" fmla="*/ 843 w 843"/>
                  <a:gd name="T31" fmla="*/ 760 h 760"/>
                  <a:gd name="T32" fmla="*/ 712 w 843"/>
                  <a:gd name="T33" fmla="*/ 760 h 760"/>
                  <a:gd name="T34" fmla="*/ 712 w 843"/>
                  <a:gd name="T35" fmla="*/ 671 h 760"/>
                  <a:gd name="T36" fmla="*/ 712 w 843"/>
                  <a:gd name="T37" fmla="*/ 590 h 760"/>
                  <a:gd name="T38" fmla="*/ 712 w 843"/>
                  <a:gd name="T39" fmla="*/ 514 h 760"/>
                  <a:gd name="T40" fmla="*/ 712 w 843"/>
                  <a:gd name="T41" fmla="*/ 192 h 760"/>
                  <a:gd name="T42" fmla="*/ 488 w 843"/>
                  <a:gd name="T43" fmla="*/ 169 h 760"/>
                  <a:gd name="T44" fmla="*/ 455 w 843"/>
                  <a:gd name="T45" fmla="*/ 155 h 760"/>
                  <a:gd name="T46" fmla="*/ 412 w 843"/>
                  <a:gd name="T47" fmla="*/ 142 h 760"/>
                  <a:gd name="T48" fmla="*/ 365 w 843"/>
                  <a:gd name="T49" fmla="*/ 132 h 760"/>
                  <a:gd name="T50" fmla="*/ 313 w 843"/>
                  <a:gd name="T51" fmla="*/ 123 h 760"/>
                  <a:gd name="T52" fmla="*/ 259 w 843"/>
                  <a:gd name="T53" fmla="*/ 117 h 760"/>
                  <a:gd name="T54" fmla="*/ 204 w 843"/>
                  <a:gd name="T55" fmla="*/ 113 h 760"/>
                  <a:gd name="T56" fmla="*/ 150 w 843"/>
                  <a:gd name="T57" fmla="*/ 110 h 760"/>
                  <a:gd name="T58" fmla="*/ 99 w 843"/>
                  <a:gd name="T59" fmla="*/ 110 h 760"/>
                  <a:gd name="T60" fmla="*/ 52 w 843"/>
                  <a:gd name="T61" fmla="*/ 110 h 760"/>
                  <a:gd name="T62" fmla="*/ 0 w 843"/>
                  <a:gd name="T63" fmla="*/ 88 h 760"/>
                  <a:gd name="T64" fmla="*/ 9 w 843"/>
                  <a:gd name="T65" fmla="*/ 64 h 760"/>
                  <a:gd name="T66" fmla="*/ 23 w 843"/>
                  <a:gd name="T67" fmla="*/ 43 h 760"/>
                  <a:gd name="T68" fmla="*/ 39 w 843"/>
                  <a:gd name="T69" fmla="*/ 25 h 760"/>
                  <a:gd name="T70" fmla="*/ 61 w 843"/>
                  <a:gd name="T71" fmla="*/ 11 h 760"/>
                  <a:gd name="T72" fmla="*/ 88 w 843"/>
                  <a:gd name="T73" fmla="*/ 0 h 7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43" h="760">
                    <a:moveTo>
                      <a:pt x="88" y="0"/>
                    </a:moveTo>
                    <a:lnTo>
                      <a:pt x="219" y="0"/>
                    </a:lnTo>
                    <a:lnTo>
                      <a:pt x="357" y="0"/>
                    </a:lnTo>
                    <a:lnTo>
                      <a:pt x="499" y="0"/>
                    </a:lnTo>
                    <a:lnTo>
                      <a:pt x="805" y="53"/>
                    </a:lnTo>
                    <a:lnTo>
                      <a:pt x="820" y="70"/>
                    </a:lnTo>
                    <a:lnTo>
                      <a:pt x="831" y="94"/>
                    </a:lnTo>
                    <a:lnTo>
                      <a:pt x="838" y="126"/>
                    </a:lnTo>
                    <a:lnTo>
                      <a:pt x="843" y="164"/>
                    </a:lnTo>
                    <a:lnTo>
                      <a:pt x="843" y="212"/>
                    </a:lnTo>
                    <a:lnTo>
                      <a:pt x="843" y="307"/>
                    </a:lnTo>
                    <a:lnTo>
                      <a:pt x="843" y="399"/>
                    </a:lnTo>
                    <a:lnTo>
                      <a:pt x="843" y="485"/>
                    </a:lnTo>
                    <a:lnTo>
                      <a:pt x="843" y="573"/>
                    </a:lnTo>
                    <a:lnTo>
                      <a:pt x="843" y="665"/>
                    </a:lnTo>
                    <a:lnTo>
                      <a:pt x="843" y="760"/>
                    </a:lnTo>
                    <a:lnTo>
                      <a:pt x="712" y="760"/>
                    </a:lnTo>
                    <a:lnTo>
                      <a:pt x="712" y="671"/>
                    </a:lnTo>
                    <a:lnTo>
                      <a:pt x="712" y="590"/>
                    </a:lnTo>
                    <a:lnTo>
                      <a:pt x="712" y="514"/>
                    </a:lnTo>
                    <a:lnTo>
                      <a:pt x="712" y="192"/>
                    </a:lnTo>
                    <a:lnTo>
                      <a:pt x="488" y="169"/>
                    </a:lnTo>
                    <a:lnTo>
                      <a:pt x="455" y="155"/>
                    </a:lnTo>
                    <a:lnTo>
                      <a:pt x="412" y="142"/>
                    </a:lnTo>
                    <a:lnTo>
                      <a:pt x="365" y="132"/>
                    </a:lnTo>
                    <a:lnTo>
                      <a:pt x="313" y="123"/>
                    </a:lnTo>
                    <a:lnTo>
                      <a:pt x="259" y="117"/>
                    </a:lnTo>
                    <a:lnTo>
                      <a:pt x="204" y="113"/>
                    </a:lnTo>
                    <a:lnTo>
                      <a:pt x="150" y="110"/>
                    </a:lnTo>
                    <a:lnTo>
                      <a:pt x="99" y="110"/>
                    </a:lnTo>
                    <a:lnTo>
                      <a:pt x="52" y="110"/>
                    </a:lnTo>
                    <a:lnTo>
                      <a:pt x="0" y="88"/>
                    </a:lnTo>
                    <a:lnTo>
                      <a:pt x="9" y="64"/>
                    </a:lnTo>
                    <a:lnTo>
                      <a:pt x="23" y="43"/>
                    </a:lnTo>
                    <a:lnTo>
                      <a:pt x="39" y="25"/>
                    </a:lnTo>
                    <a:lnTo>
                      <a:pt x="61" y="11"/>
                    </a:lnTo>
                    <a:lnTo>
                      <a:pt x="88" y="0"/>
                    </a:lnTo>
                    <a:close/>
                  </a:path>
                </a:pathLst>
              </a:custGeom>
              <a:grpFill/>
              <a:ln w="0">
                <a:noFill/>
                <a:prstDash val="solid"/>
                <a:round/>
                <a:headEnd/>
                <a:tailEnd/>
              </a:ln>
            </p:spPr>
            <p:txBody>
              <a:bodyPr vert="horz" wrap="square" lIns="146304" tIns="73152" rIns="146304" bIns="73152" numCol="1" anchor="t" anchorCtr="0" compatLnSpc="1">
                <a:prstTxWarp prst="textNoShape">
                  <a:avLst/>
                </a:prstTxWarp>
              </a:bodyPr>
              <a:lstStyle/>
              <a:p>
                <a:endParaRPr lang="en-US" sz="2880" dirty="0">
                  <a:solidFill>
                    <a:prstClr val="white"/>
                  </a:solidFill>
                </a:endParaRPr>
              </a:p>
            </p:txBody>
          </p:sp>
          <p:sp>
            <p:nvSpPr>
              <p:cNvPr id="175" name="Freeform 16"/>
              <p:cNvSpPr>
                <a:spLocks/>
              </p:cNvSpPr>
              <p:nvPr/>
            </p:nvSpPr>
            <p:spPr bwMode="auto">
              <a:xfrm>
                <a:off x="-2321" y="1815"/>
                <a:ext cx="1195" cy="236"/>
              </a:xfrm>
              <a:custGeom>
                <a:avLst/>
                <a:gdLst>
                  <a:gd name="T0" fmla="*/ 1195 w 1195"/>
                  <a:gd name="T1" fmla="*/ 0 h 236"/>
                  <a:gd name="T2" fmla="*/ 1195 w 1195"/>
                  <a:gd name="T3" fmla="*/ 236 h 236"/>
                  <a:gd name="T4" fmla="*/ 0 w 1195"/>
                  <a:gd name="T5" fmla="*/ 236 h 236"/>
                  <a:gd name="T6" fmla="*/ 0 w 1195"/>
                  <a:gd name="T7" fmla="*/ 107 h 236"/>
                  <a:gd name="T8" fmla="*/ 656 w 1195"/>
                  <a:gd name="T9" fmla="*/ 107 h 236"/>
                  <a:gd name="T10" fmla="*/ 1195 w 1195"/>
                  <a:gd name="T11" fmla="*/ 0 h 236"/>
                </a:gdLst>
                <a:ahLst/>
                <a:cxnLst>
                  <a:cxn ang="0">
                    <a:pos x="T0" y="T1"/>
                  </a:cxn>
                  <a:cxn ang="0">
                    <a:pos x="T2" y="T3"/>
                  </a:cxn>
                  <a:cxn ang="0">
                    <a:pos x="T4" y="T5"/>
                  </a:cxn>
                  <a:cxn ang="0">
                    <a:pos x="T6" y="T7"/>
                  </a:cxn>
                  <a:cxn ang="0">
                    <a:pos x="T8" y="T9"/>
                  </a:cxn>
                  <a:cxn ang="0">
                    <a:pos x="T10" y="T11"/>
                  </a:cxn>
                </a:cxnLst>
                <a:rect l="0" t="0" r="r" b="b"/>
                <a:pathLst>
                  <a:path w="1195" h="236">
                    <a:moveTo>
                      <a:pt x="1195" y="0"/>
                    </a:moveTo>
                    <a:lnTo>
                      <a:pt x="1195" y="236"/>
                    </a:lnTo>
                    <a:lnTo>
                      <a:pt x="0" y="236"/>
                    </a:lnTo>
                    <a:lnTo>
                      <a:pt x="0" y="107"/>
                    </a:lnTo>
                    <a:lnTo>
                      <a:pt x="656" y="107"/>
                    </a:lnTo>
                    <a:lnTo>
                      <a:pt x="1195" y="0"/>
                    </a:lnTo>
                    <a:close/>
                  </a:path>
                </a:pathLst>
              </a:custGeom>
              <a:grpFill/>
              <a:ln w="0">
                <a:noFill/>
                <a:prstDash val="solid"/>
                <a:round/>
                <a:headEnd/>
                <a:tailEnd/>
              </a:ln>
            </p:spPr>
            <p:txBody>
              <a:bodyPr vert="horz" wrap="square" lIns="146304" tIns="73152" rIns="146304" bIns="73152" numCol="1" anchor="t" anchorCtr="0" compatLnSpc="1">
                <a:prstTxWarp prst="textNoShape">
                  <a:avLst/>
                </a:prstTxWarp>
              </a:bodyPr>
              <a:lstStyle/>
              <a:p>
                <a:endParaRPr lang="en-US" sz="2880" dirty="0">
                  <a:solidFill>
                    <a:prstClr val="white"/>
                  </a:solidFill>
                </a:endParaRPr>
              </a:p>
            </p:txBody>
          </p:sp>
          <p:sp>
            <p:nvSpPr>
              <p:cNvPr id="176" name="Freeform 17"/>
              <p:cNvSpPr>
                <a:spLocks/>
              </p:cNvSpPr>
              <p:nvPr/>
            </p:nvSpPr>
            <p:spPr bwMode="auto">
              <a:xfrm>
                <a:off x="-2767" y="2013"/>
                <a:ext cx="1772" cy="219"/>
              </a:xfrm>
              <a:custGeom>
                <a:avLst/>
                <a:gdLst>
                  <a:gd name="T0" fmla="*/ 54 w 1772"/>
                  <a:gd name="T1" fmla="*/ 0 h 219"/>
                  <a:gd name="T2" fmla="*/ 1718 w 1772"/>
                  <a:gd name="T3" fmla="*/ 0 h 219"/>
                  <a:gd name="T4" fmla="*/ 1740 w 1772"/>
                  <a:gd name="T5" fmla="*/ 5 h 219"/>
                  <a:gd name="T6" fmla="*/ 1756 w 1772"/>
                  <a:gd name="T7" fmla="*/ 15 h 219"/>
                  <a:gd name="T8" fmla="*/ 1767 w 1772"/>
                  <a:gd name="T9" fmla="*/ 32 h 219"/>
                  <a:gd name="T10" fmla="*/ 1772 w 1772"/>
                  <a:gd name="T11" fmla="*/ 53 h 219"/>
                  <a:gd name="T12" fmla="*/ 1772 w 1772"/>
                  <a:gd name="T13" fmla="*/ 166 h 219"/>
                  <a:gd name="T14" fmla="*/ 1767 w 1772"/>
                  <a:gd name="T15" fmla="*/ 187 h 219"/>
                  <a:gd name="T16" fmla="*/ 1756 w 1772"/>
                  <a:gd name="T17" fmla="*/ 204 h 219"/>
                  <a:gd name="T18" fmla="*/ 1740 w 1772"/>
                  <a:gd name="T19" fmla="*/ 214 h 219"/>
                  <a:gd name="T20" fmla="*/ 1718 w 1772"/>
                  <a:gd name="T21" fmla="*/ 219 h 219"/>
                  <a:gd name="T22" fmla="*/ 54 w 1772"/>
                  <a:gd name="T23" fmla="*/ 219 h 219"/>
                  <a:gd name="T24" fmla="*/ 32 w 1772"/>
                  <a:gd name="T25" fmla="*/ 214 h 219"/>
                  <a:gd name="T26" fmla="*/ 15 w 1772"/>
                  <a:gd name="T27" fmla="*/ 204 h 219"/>
                  <a:gd name="T28" fmla="*/ 5 w 1772"/>
                  <a:gd name="T29" fmla="*/ 187 h 219"/>
                  <a:gd name="T30" fmla="*/ 0 w 1772"/>
                  <a:gd name="T31" fmla="*/ 166 h 219"/>
                  <a:gd name="T32" fmla="*/ 0 w 1772"/>
                  <a:gd name="T33" fmla="*/ 53 h 219"/>
                  <a:gd name="T34" fmla="*/ 5 w 1772"/>
                  <a:gd name="T35" fmla="*/ 32 h 219"/>
                  <a:gd name="T36" fmla="*/ 15 w 1772"/>
                  <a:gd name="T37" fmla="*/ 15 h 219"/>
                  <a:gd name="T38" fmla="*/ 32 w 1772"/>
                  <a:gd name="T39" fmla="*/ 5 h 219"/>
                  <a:gd name="T40" fmla="*/ 54 w 1772"/>
                  <a:gd name="T41" fmla="*/ 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72" h="219">
                    <a:moveTo>
                      <a:pt x="54" y="0"/>
                    </a:moveTo>
                    <a:lnTo>
                      <a:pt x="1718" y="0"/>
                    </a:lnTo>
                    <a:lnTo>
                      <a:pt x="1740" y="5"/>
                    </a:lnTo>
                    <a:lnTo>
                      <a:pt x="1756" y="15"/>
                    </a:lnTo>
                    <a:lnTo>
                      <a:pt x="1767" y="32"/>
                    </a:lnTo>
                    <a:lnTo>
                      <a:pt x="1772" y="53"/>
                    </a:lnTo>
                    <a:lnTo>
                      <a:pt x="1772" y="166"/>
                    </a:lnTo>
                    <a:lnTo>
                      <a:pt x="1767" y="187"/>
                    </a:lnTo>
                    <a:lnTo>
                      <a:pt x="1756" y="204"/>
                    </a:lnTo>
                    <a:lnTo>
                      <a:pt x="1740" y="214"/>
                    </a:lnTo>
                    <a:lnTo>
                      <a:pt x="1718" y="219"/>
                    </a:lnTo>
                    <a:lnTo>
                      <a:pt x="54" y="219"/>
                    </a:lnTo>
                    <a:lnTo>
                      <a:pt x="32" y="214"/>
                    </a:lnTo>
                    <a:lnTo>
                      <a:pt x="15" y="204"/>
                    </a:lnTo>
                    <a:lnTo>
                      <a:pt x="5" y="187"/>
                    </a:lnTo>
                    <a:lnTo>
                      <a:pt x="0" y="166"/>
                    </a:lnTo>
                    <a:lnTo>
                      <a:pt x="0" y="53"/>
                    </a:lnTo>
                    <a:lnTo>
                      <a:pt x="5" y="32"/>
                    </a:lnTo>
                    <a:lnTo>
                      <a:pt x="15" y="15"/>
                    </a:lnTo>
                    <a:lnTo>
                      <a:pt x="32" y="5"/>
                    </a:lnTo>
                    <a:lnTo>
                      <a:pt x="54" y="0"/>
                    </a:lnTo>
                    <a:close/>
                  </a:path>
                </a:pathLst>
              </a:custGeom>
              <a:grpFill/>
              <a:ln w="0">
                <a:noFill/>
                <a:prstDash val="solid"/>
                <a:round/>
                <a:headEnd/>
                <a:tailEnd/>
              </a:ln>
            </p:spPr>
            <p:txBody>
              <a:bodyPr vert="horz" wrap="square" lIns="146304" tIns="73152" rIns="146304" bIns="73152" numCol="1" anchor="t" anchorCtr="0" compatLnSpc="1">
                <a:prstTxWarp prst="textNoShape">
                  <a:avLst/>
                </a:prstTxWarp>
              </a:bodyPr>
              <a:lstStyle/>
              <a:p>
                <a:endParaRPr lang="en-US" sz="2880" dirty="0">
                  <a:solidFill>
                    <a:prstClr val="white"/>
                  </a:solidFill>
                </a:endParaRPr>
              </a:p>
            </p:txBody>
          </p:sp>
          <p:sp>
            <p:nvSpPr>
              <p:cNvPr id="177" name="Freeform 18"/>
              <p:cNvSpPr>
                <a:spLocks/>
              </p:cNvSpPr>
              <p:nvPr/>
            </p:nvSpPr>
            <p:spPr bwMode="auto">
              <a:xfrm>
                <a:off x="-1365" y="1715"/>
                <a:ext cx="335" cy="336"/>
              </a:xfrm>
              <a:custGeom>
                <a:avLst/>
                <a:gdLst>
                  <a:gd name="T0" fmla="*/ 0 w 335"/>
                  <a:gd name="T1" fmla="*/ 0 h 336"/>
                  <a:gd name="T2" fmla="*/ 297 w 335"/>
                  <a:gd name="T3" fmla="*/ 0 h 336"/>
                  <a:gd name="T4" fmla="*/ 304 w 335"/>
                  <a:gd name="T5" fmla="*/ 3 h 336"/>
                  <a:gd name="T6" fmla="*/ 310 w 335"/>
                  <a:gd name="T7" fmla="*/ 11 h 336"/>
                  <a:gd name="T8" fmla="*/ 315 w 335"/>
                  <a:gd name="T9" fmla="*/ 21 h 336"/>
                  <a:gd name="T10" fmla="*/ 316 w 335"/>
                  <a:gd name="T11" fmla="*/ 35 h 336"/>
                  <a:gd name="T12" fmla="*/ 335 w 335"/>
                  <a:gd name="T13" fmla="*/ 336 h 336"/>
                  <a:gd name="T14" fmla="*/ 44 w 335"/>
                  <a:gd name="T15" fmla="*/ 336 h 336"/>
                  <a:gd name="T16" fmla="*/ 0 w 335"/>
                  <a:gd name="T17" fmla="*/ 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5" h="336">
                    <a:moveTo>
                      <a:pt x="0" y="0"/>
                    </a:moveTo>
                    <a:lnTo>
                      <a:pt x="297" y="0"/>
                    </a:lnTo>
                    <a:lnTo>
                      <a:pt x="304" y="3"/>
                    </a:lnTo>
                    <a:lnTo>
                      <a:pt x="310" y="11"/>
                    </a:lnTo>
                    <a:lnTo>
                      <a:pt x="315" y="21"/>
                    </a:lnTo>
                    <a:lnTo>
                      <a:pt x="316" y="35"/>
                    </a:lnTo>
                    <a:lnTo>
                      <a:pt x="335" y="336"/>
                    </a:lnTo>
                    <a:lnTo>
                      <a:pt x="44" y="336"/>
                    </a:lnTo>
                    <a:lnTo>
                      <a:pt x="0" y="0"/>
                    </a:lnTo>
                    <a:close/>
                  </a:path>
                </a:pathLst>
              </a:custGeom>
              <a:grpFill/>
              <a:ln w="0">
                <a:noFill/>
                <a:prstDash val="solid"/>
                <a:round/>
                <a:headEnd/>
                <a:tailEnd/>
              </a:ln>
            </p:spPr>
            <p:txBody>
              <a:bodyPr vert="horz" wrap="square" lIns="146304" tIns="73152" rIns="146304" bIns="73152" numCol="1" anchor="t" anchorCtr="0" compatLnSpc="1">
                <a:prstTxWarp prst="textNoShape">
                  <a:avLst/>
                </a:prstTxWarp>
              </a:bodyPr>
              <a:lstStyle/>
              <a:p>
                <a:endParaRPr lang="en-US" sz="2880" dirty="0">
                  <a:solidFill>
                    <a:prstClr val="white"/>
                  </a:solidFill>
                </a:endParaRPr>
              </a:p>
            </p:txBody>
          </p:sp>
          <p:sp>
            <p:nvSpPr>
              <p:cNvPr id="178" name="Freeform 19"/>
              <p:cNvSpPr>
                <a:spLocks/>
              </p:cNvSpPr>
              <p:nvPr/>
            </p:nvSpPr>
            <p:spPr bwMode="auto">
              <a:xfrm>
                <a:off x="-3491" y="719"/>
                <a:ext cx="453" cy="461"/>
              </a:xfrm>
              <a:custGeom>
                <a:avLst/>
                <a:gdLst>
                  <a:gd name="T0" fmla="*/ 380 w 453"/>
                  <a:gd name="T1" fmla="*/ 0 h 461"/>
                  <a:gd name="T2" fmla="*/ 453 w 453"/>
                  <a:gd name="T3" fmla="*/ 72 h 461"/>
                  <a:gd name="T4" fmla="*/ 73 w 453"/>
                  <a:gd name="T5" fmla="*/ 461 h 461"/>
                  <a:gd name="T6" fmla="*/ 0 w 453"/>
                  <a:gd name="T7" fmla="*/ 389 h 461"/>
                  <a:gd name="T8" fmla="*/ 380 w 453"/>
                  <a:gd name="T9" fmla="*/ 0 h 461"/>
                </a:gdLst>
                <a:ahLst/>
                <a:cxnLst>
                  <a:cxn ang="0">
                    <a:pos x="T0" y="T1"/>
                  </a:cxn>
                  <a:cxn ang="0">
                    <a:pos x="T2" y="T3"/>
                  </a:cxn>
                  <a:cxn ang="0">
                    <a:pos x="T4" y="T5"/>
                  </a:cxn>
                  <a:cxn ang="0">
                    <a:pos x="T6" y="T7"/>
                  </a:cxn>
                  <a:cxn ang="0">
                    <a:pos x="T8" y="T9"/>
                  </a:cxn>
                </a:cxnLst>
                <a:rect l="0" t="0" r="r" b="b"/>
                <a:pathLst>
                  <a:path w="453" h="461">
                    <a:moveTo>
                      <a:pt x="380" y="0"/>
                    </a:moveTo>
                    <a:lnTo>
                      <a:pt x="453" y="72"/>
                    </a:lnTo>
                    <a:lnTo>
                      <a:pt x="73" y="461"/>
                    </a:lnTo>
                    <a:lnTo>
                      <a:pt x="0" y="389"/>
                    </a:lnTo>
                    <a:lnTo>
                      <a:pt x="380" y="0"/>
                    </a:lnTo>
                    <a:close/>
                  </a:path>
                </a:pathLst>
              </a:custGeom>
              <a:grpFill/>
              <a:ln w="0">
                <a:noFill/>
                <a:prstDash val="solid"/>
                <a:round/>
                <a:headEnd/>
                <a:tailEnd/>
              </a:ln>
            </p:spPr>
            <p:txBody>
              <a:bodyPr vert="horz" wrap="square" lIns="146304" tIns="73152" rIns="146304" bIns="73152" numCol="1" anchor="t" anchorCtr="0" compatLnSpc="1">
                <a:prstTxWarp prst="textNoShape">
                  <a:avLst/>
                </a:prstTxWarp>
              </a:bodyPr>
              <a:lstStyle/>
              <a:p>
                <a:endParaRPr lang="en-US" sz="2880" dirty="0">
                  <a:solidFill>
                    <a:prstClr val="white"/>
                  </a:solidFill>
                </a:endParaRPr>
              </a:p>
            </p:txBody>
          </p:sp>
          <p:sp>
            <p:nvSpPr>
              <p:cNvPr id="179" name="Freeform 20"/>
              <p:cNvSpPr>
                <a:spLocks/>
              </p:cNvSpPr>
              <p:nvPr/>
            </p:nvSpPr>
            <p:spPr bwMode="auto">
              <a:xfrm>
                <a:off x="-3701" y="962"/>
                <a:ext cx="424" cy="434"/>
              </a:xfrm>
              <a:custGeom>
                <a:avLst/>
                <a:gdLst>
                  <a:gd name="T0" fmla="*/ 380 w 424"/>
                  <a:gd name="T1" fmla="*/ 0 h 434"/>
                  <a:gd name="T2" fmla="*/ 424 w 424"/>
                  <a:gd name="T3" fmla="*/ 43 h 434"/>
                  <a:gd name="T4" fmla="*/ 44 w 424"/>
                  <a:gd name="T5" fmla="*/ 434 h 434"/>
                  <a:gd name="T6" fmla="*/ 0 w 424"/>
                  <a:gd name="T7" fmla="*/ 390 h 434"/>
                  <a:gd name="T8" fmla="*/ 380 w 424"/>
                  <a:gd name="T9" fmla="*/ 0 h 434"/>
                </a:gdLst>
                <a:ahLst/>
                <a:cxnLst>
                  <a:cxn ang="0">
                    <a:pos x="T0" y="T1"/>
                  </a:cxn>
                  <a:cxn ang="0">
                    <a:pos x="T2" y="T3"/>
                  </a:cxn>
                  <a:cxn ang="0">
                    <a:pos x="T4" y="T5"/>
                  </a:cxn>
                  <a:cxn ang="0">
                    <a:pos x="T6" y="T7"/>
                  </a:cxn>
                  <a:cxn ang="0">
                    <a:pos x="T8" y="T9"/>
                  </a:cxn>
                </a:cxnLst>
                <a:rect l="0" t="0" r="r" b="b"/>
                <a:pathLst>
                  <a:path w="424" h="434">
                    <a:moveTo>
                      <a:pt x="380" y="0"/>
                    </a:moveTo>
                    <a:lnTo>
                      <a:pt x="424" y="43"/>
                    </a:lnTo>
                    <a:lnTo>
                      <a:pt x="44" y="434"/>
                    </a:lnTo>
                    <a:lnTo>
                      <a:pt x="0" y="390"/>
                    </a:lnTo>
                    <a:lnTo>
                      <a:pt x="380" y="0"/>
                    </a:lnTo>
                    <a:close/>
                  </a:path>
                </a:pathLst>
              </a:custGeom>
              <a:grpFill/>
              <a:ln w="0">
                <a:noFill/>
                <a:prstDash val="solid"/>
                <a:round/>
                <a:headEnd/>
                <a:tailEnd/>
              </a:ln>
            </p:spPr>
            <p:txBody>
              <a:bodyPr vert="horz" wrap="square" lIns="146304" tIns="73152" rIns="146304" bIns="73152" numCol="1" anchor="t" anchorCtr="0" compatLnSpc="1">
                <a:prstTxWarp prst="textNoShape">
                  <a:avLst/>
                </a:prstTxWarp>
              </a:bodyPr>
              <a:lstStyle/>
              <a:p>
                <a:endParaRPr lang="en-US" sz="2880" dirty="0">
                  <a:solidFill>
                    <a:prstClr val="white"/>
                  </a:solidFill>
                </a:endParaRPr>
              </a:p>
            </p:txBody>
          </p:sp>
          <p:sp>
            <p:nvSpPr>
              <p:cNvPr id="180" name="Freeform 21"/>
              <p:cNvSpPr>
                <a:spLocks/>
              </p:cNvSpPr>
              <p:nvPr/>
            </p:nvSpPr>
            <p:spPr bwMode="auto">
              <a:xfrm>
                <a:off x="-2666" y="1575"/>
                <a:ext cx="126" cy="367"/>
              </a:xfrm>
              <a:custGeom>
                <a:avLst/>
                <a:gdLst>
                  <a:gd name="T0" fmla="*/ 89 w 126"/>
                  <a:gd name="T1" fmla="*/ 0 h 367"/>
                  <a:gd name="T2" fmla="*/ 126 w 126"/>
                  <a:gd name="T3" fmla="*/ 358 h 367"/>
                  <a:gd name="T4" fmla="*/ 38 w 126"/>
                  <a:gd name="T5" fmla="*/ 367 h 367"/>
                  <a:gd name="T6" fmla="*/ 0 w 126"/>
                  <a:gd name="T7" fmla="*/ 9 h 367"/>
                  <a:gd name="T8" fmla="*/ 89 w 126"/>
                  <a:gd name="T9" fmla="*/ 0 h 367"/>
                </a:gdLst>
                <a:ahLst/>
                <a:cxnLst>
                  <a:cxn ang="0">
                    <a:pos x="T0" y="T1"/>
                  </a:cxn>
                  <a:cxn ang="0">
                    <a:pos x="T2" y="T3"/>
                  </a:cxn>
                  <a:cxn ang="0">
                    <a:pos x="T4" y="T5"/>
                  </a:cxn>
                  <a:cxn ang="0">
                    <a:pos x="T6" y="T7"/>
                  </a:cxn>
                  <a:cxn ang="0">
                    <a:pos x="T8" y="T9"/>
                  </a:cxn>
                </a:cxnLst>
                <a:rect l="0" t="0" r="r" b="b"/>
                <a:pathLst>
                  <a:path w="126" h="367">
                    <a:moveTo>
                      <a:pt x="89" y="0"/>
                    </a:moveTo>
                    <a:lnTo>
                      <a:pt x="126" y="358"/>
                    </a:lnTo>
                    <a:lnTo>
                      <a:pt x="38" y="367"/>
                    </a:lnTo>
                    <a:lnTo>
                      <a:pt x="0" y="9"/>
                    </a:lnTo>
                    <a:lnTo>
                      <a:pt x="89" y="0"/>
                    </a:lnTo>
                    <a:close/>
                  </a:path>
                </a:pathLst>
              </a:custGeom>
              <a:grpFill/>
              <a:ln w="0">
                <a:noFill/>
                <a:prstDash val="solid"/>
                <a:round/>
                <a:headEnd/>
                <a:tailEnd/>
              </a:ln>
            </p:spPr>
            <p:txBody>
              <a:bodyPr vert="horz" wrap="square" lIns="146304" tIns="73152" rIns="146304" bIns="73152" numCol="1" anchor="t" anchorCtr="0" compatLnSpc="1">
                <a:prstTxWarp prst="textNoShape">
                  <a:avLst/>
                </a:prstTxWarp>
              </a:bodyPr>
              <a:lstStyle/>
              <a:p>
                <a:endParaRPr lang="en-US" sz="2880" dirty="0">
                  <a:solidFill>
                    <a:prstClr val="white"/>
                  </a:solidFill>
                </a:endParaRPr>
              </a:p>
            </p:txBody>
          </p:sp>
          <p:sp>
            <p:nvSpPr>
              <p:cNvPr id="181" name="Freeform 22"/>
              <p:cNvSpPr>
                <a:spLocks/>
              </p:cNvSpPr>
              <p:nvPr/>
            </p:nvSpPr>
            <p:spPr bwMode="auto">
              <a:xfrm>
                <a:off x="-2669" y="1367"/>
                <a:ext cx="89" cy="362"/>
              </a:xfrm>
              <a:custGeom>
                <a:avLst/>
                <a:gdLst>
                  <a:gd name="T0" fmla="*/ 53 w 89"/>
                  <a:gd name="T1" fmla="*/ 0 h 362"/>
                  <a:gd name="T2" fmla="*/ 89 w 89"/>
                  <a:gd name="T3" fmla="*/ 357 h 362"/>
                  <a:gd name="T4" fmla="*/ 36 w 89"/>
                  <a:gd name="T5" fmla="*/ 362 h 362"/>
                  <a:gd name="T6" fmla="*/ 0 w 89"/>
                  <a:gd name="T7" fmla="*/ 6 h 362"/>
                  <a:gd name="T8" fmla="*/ 53 w 89"/>
                  <a:gd name="T9" fmla="*/ 0 h 362"/>
                </a:gdLst>
                <a:ahLst/>
                <a:cxnLst>
                  <a:cxn ang="0">
                    <a:pos x="T0" y="T1"/>
                  </a:cxn>
                  <a:cxn ang="0">
                    <a:pos x="T2" y="T3"/>
                  </a:cxn>
                  <a:cxn ang="0">
                    <a:pos x="T4" y="T5"/>
                  </a:cxn>
                  <a:cxn ang="0">
                    <a:pos x="T6" y="T7"/>
                  </a:cxn>
                  <a:cxn ang="0">
                    <a:pos x="T8" y="T9"/>
                  </a:cxn>
                </a:cxnLst>
                <a:rect l="0" t="0" r="r" b="b"/>
                <a:pathLst>
                  <a:path w="89" h="362">
                    <a:moveTo>
                      <a:pt x="53" y="0"/>
                    </a:moveTo>
                    <a:lnTo>
                      <a:pt x="89" y="357"/>
                    </a:lnTo>
                    <a:lnTo>
                      <a:pt x="36" y="362"/>
                    </a:lnTo>
                    <a:lnTo>
                      <a:pt x="0" y="6"/>
                    </a:lnTo>
                    <a:lnTo>
                      <a:pt x="53" y="0"/>
                    </a:lnTo>
                    <a:close/>
                  </a:path>
                </a:pathLst>
              </a:custGeom>
              <a:grpFill/>
              <a:ln w="0">
                <a:noFill/>
                <a:prstDash val="solid"/>
                <a:round/>
                <a:headEnd/>
                <a:tailEnd/>
              </a:ln>
            </p:spPr>
            <p:txBody>
              <a:bodyPr vert="horz" wrap="square" lIns="146304" tIns="73152" rIns="146304" bIns="73152" numCol="1" anchor="t" anchorCtr="0" compatLnSpc="1">
                <a:prstTxWarp prst="textNoShape">
                  <a:avLst/>
                </a:prstTxWarp>
              </a:bodyPr>
              <a:lstStyle/>
              <a:p>
                <a:endParaRPr lang="en-US" sz="2880" dirty="0">
                  <a:solidFill>
                    <a:prstClr val="white"/>
                  </a:solidFill>
                </a:endParaRPr>
              </a:p>
            </p:txBody>
          </p:sp>
          <p:sp>
            <p:nvSpPr>
              <p:cNvPr id="182" name="Freeform 23"/>
              <p:cNvSpPr>
                <a:spLocks/>
              </p:cNvSpPr>
              <p:nvPr/>
            </p:nvSpPr>
            <p:spPr bwMode="auto">
              <a:xfrm>
                <a:off x="-2443" y="1333"/>
                <a:ext cx="105" cy="493"/>
              </a:xfrm>
              <a:custGeom>
                <a:avLst/>
                <a:gdLst>
                  <a:gd name="T0" fmla="*/ 41 w 105"/>
                  <a:gd name="T1" fmla="*/ 0 h 493"/>
                  <a:gd name="T2" fmla="*/ 64 w 105"/>
                  <a:gd name="T3" fmla="*/ 222 h 493"/>
                  <a:gd name="T4" fmla="*/ 78 w 105"/>
                  <a:gd name="T5" fmla="*/ 221 h 493"/>
                  <a:gd name="T6" fmla="*/ 105 w 105"/>
                  <a:gd name="T7" fmla="*/ 487 h 493"/>
                  <a:gd name="T8" fmla="*/ 40 w 105"/>
                  <a:gd name="T9" fmla="*/ 493 h 493"/>
                  <a:gd name="T10" fmla="*/ 11 w 105"/>
                  <a:gd name="T11" fmla="*/ 229 h 493"/>
                  <a:gd name="T12" fmla="*/ 25 w 105"/>
                  <a:gd name="T13" fmla="*/ 227 h 493"/>
                  <a:gd name="T14" fmla="*/ 0 w 105"/>
                  <a:gd name="T15" fmla="*/ 5 h 493"/>
                  <a:gd name="T16" fmla="*/ 41 w 105"/>
                  <a:gd name="T17" fmla="*/ 0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 h="493">
                    <a:moveTo>
                      <a:pt x="41" y="0"/>
                    </a:moveTo>
                    <a:lnTo>
                      <a:pt x="64" y="222"/>
                    </a:lnTo>
                    <a:lnTo>
                      <a:pt x="78" y="221"/>
                    </a:lnTo>
                    <a:lnTo>
                      <a:pt x="105" y="487"/>
                    </a:lnTo>
                    <a:lnTo>
                      <a:pt x="40" y="493"/>
                    </a:lnTo>
                    <a:lnTo>
                      <a:pt x="11" y="229"/>
                    </a:lnTo>
                    <a:lnTo>
                      <a:pt x="25" y="227"/>
                    </a:lnTo>
                    <a:lnTo>
                      <a:pt x="0" y="5"/>
                    </a:lnTo>
                    <a:lnTo>
                      <a:pt x="41" y="0"/>
                    </a:lnTo>
                    <a:close/>
                  </a:path>
                </a:pathLst>
              </a:custGeom>
              <a:grpFill/>
              <a:ln w="0">
                <a:noFill/>
                <a:prstDash val="solid"/>
                <a:round/>
                <a:headEnd/>
                <a:tailEnd/>
              </a:ln>
            </p:spPr>
            <p:txBody>
              <a:bodyPr vert="horz" wrap="square" lIns="146304" tIns="73152" rIns="146304" bIns="73152" numCol="1" anchor="t" anchorCtr="0" compatLnSpc="1">
                <a:prstTxWarp prst="textNoShape">
                  <a:avLst/>
                </a:prstTxWarp>
              </a:bodyPr>
              <a:lstStyle/>
              <a:p>
                <a:endParaRPr lang="en-US" sz="2880" dirty="0">
                  <a:solidFill>
                    <a:prstClr val="white"/>
                  </a:solidFill>
                </a:endParaRPr>
              </a:p>
            </p:txBody>
          </p:sp>
          <p:sp>
            <p:nvSpPr>
              <p:cNvPr id="183" name="Freeform 24"/>
              <p:cNvSpPr>
                <a:spLocks/>
              </p:cNvSpPr>
              <p:nvPr/>
            </p:nvSpPr>
            <p:spPr bwMode="auto">
              <a:xfrm>
                <a:off x="-2873" y="906"/>
                <a:ext cx="391" cy="216"/>
              </a:xfrm>
              <a:custGeom>
                <a:avLst/>
                <a:gdLst>
                  <a:gd name="T0" fmla="*/ 30 w 391"/>
                  <a:gd name="T1" fmla="*/ 0 h 216"/>
                  <a:gd name="T2" fmla="*/ 391 w 391"/>
                  <a:gd name="T3" fmla="*/ 140 h 216"/>
                  <a:gd name="T4" fmla="*/ 360 w 391"/>
                  <a:gd name="T5" fmla="*/ 216 h 216"/>
                  <a:gd name="T6" fmla="*/ 0 w 391"/>
                  <a:gd name="T7" fmla="*/ 76 h 216"/>
                  <a:gd name="T8" fmla="*/ 30 w 391"/>
                  <a:gd name="T9" fmla="*/ 0 h 216"/>
                </a:gdLst>
                <a:ahLst/>
                <a:cxnLst>
                  <a:cxn ang="0">
                    <a:pos x="T0" y="T1"/>
                  </a:cxn>
                  <a:cxn ang="0">
                    <a:pos x="T2" y="T3"/>
                  </a:cxn>
                  <a:cxn ang="0">
                    <a:pos x="T4" y="T5"/>
                  </a:cxn>
                  <a:cxn ang="0">
                    <a:pos x="T6" y="T7"/>
                  </a:cxn>
                  <a:cxn ang="0">
                    <a:pos x="T8" y="T9"/>
                  </a:cxn>
                </a:cxnLst>
                <a:rect l="0" t="0" r="r" b="b"/>
                <a:pathLst>
                  <a:path w="391" h="216">
                    <a:moveTo>
                      <a:pt x="30" y="0"/>
                    </a:moveTo>
                    <a:lnTo>
                      <a:pt x="391" y="140"/>
                    </a:lnTo>
                    <a:lnTo>
                      <a:pt x="360" y="216"/>
                    </a:lnTo>
                    <a:lnTo>
                      <a:pt x="0" y="76"/>
                    </a:lnTo>
                    <a:lnTo>
                      <a:pt x="30" y="0"/>
                    </a:lnTo>
                    <a:close/>
                  </a:path>
                </a:pathLst>
              </a:custGeom>
              <a:grpFill/>
              <a:ln w="0">
                <a:noFill/>
                <a:prstDash val="solid"/>
                <a:round/>
                <a:headEnd/>
                <a:tailEnd/>
              </a:ln>
            </p:spPr>
            <p:txBody>
              <a:bodyPr vert="horz" wrap="square" lIns="146304" tIns="73152" rIns="146304" bIns="73152" numCol="1" anchor="t" anchorCtr="0" compatLnSpc="1">
                <a:prstTxWarp prst="textNoShape">
                  <a:avLst/>
                </a:prstTxWarp>
              </a:bodyPr>
              <a:lstStyle/>
              <a:p>
                <a:endParaRPr lang="en-US" sz="2880" dirty="0">
                  <a:solidFill>
                    <a:prstClr val="white"/>
                  </a:solidFill>
                </a:endParaRPr>
              </a:p>
            </p:txBody>
          </p:sp>
          <p:sp>
            <p:nvSpPr>
              <p:cNvPr id="184" name="Freeform 25"/>
              <p:cNvSpPr>
                <a:spLocks/>
              </p:cNvSpPr>
              <p:nvPr/>
            </p:nvSpPr>
            <p:spPr bwMode="auto">
              <a:xfrm>
                <a:off x="-2513" y="2148"/>
                <a:ext cx="1218" cy="190"/>
              </a:xfrm>
              <a:custGeom>
                <a:avLst/>
                <a:gdLst>
                  <a:gd name="T0" fmla="*/ 0 w 1218"/>
                  <a:gd name="T1" fmla="*/ 0 h 190"/>
                  <a:gd name="T2" fmla="*/ 1218 w 1218"/>
                  <a:gd name="T3" fmla="*/ 0 h 190"/>
                  <a:gd name="T4" fmla="*/ 1139 w 1218"/>
                  <a:gd name="T5" fmla="*/ 190 h 190"/>
                  <a:gd name="T6" fmla="*/ 92 w 1218"/>
                  <a:gd name="T7" fmla="*/ 190 h 190"/>
                  <a:gd name="T8" fmla="*/ 0 w 1218"/>
                  <a:gd name="T9" fmla="*/ 0 h 190"/>
                </a:gdLst>
                <a:ahLst/>
                <a:cxnLst>
                  <a:cxn ang="0">
                    <a:pos x="T0" y="T1"/>
                  </a:cxn>
                  <a:cxn ang="0">
                    <a:pos x="T2" y="T3"/>
                  </a:cxn>
                  <a:cxn ang="0">
                    <a:pos x="T4" y="T5"/>
                  </a:cxn>
                  <a:cxn ang="0">
                    <a:pos x="T6" y="T7"/>
                  </a:cxn>
                  <a:cxn ang="0">
                    <a:pos x="T8" y="T9"/>
                  </a:cxn>
                </a:cxnLst>
                <a:rect l="0" t="0" r="r" b="b"/>
                <a:pathLst>
                  <a:path w="1218" h="190">
                    <a:moveTo>
                      <a:pt x="0" y="0"/>
                    </a:moveTo>
                    <a:lnTo>
                      <a:pt x="1218" y="0"/>
                    </a:lnTo>
                    <a:lnTo>
                      <a:pt x="1139" y="190"/>
                    </a:lnTo>
                    <a:lnTo>
                      <a:pt x="92" y="190"/>
                    </a:lnTo>
                    <a:lnTo>
                      <a:pt x="0" y="0"/>
                    </a:lnTo>
                    <a:close/>
                  </a:path>
                </a:pathLst>
              </a:custGeom>
              <a:grpFill/>
              <a:ln w="0">
                <a:noFill/>
                <a:prstDash val="solid"/>
                <a:round/>
                <a:headEnd/>
                <a:tailEnd/>
              </a:ln>
            </p:spPr>
            <p:txBody>
              <a:bodyPr vert="horz" wrap="square" lIns="146304" tIns="73152" rIns="146304" bIns="73152" numCol="1" anchor="t" anchorCtr="0" compatLnSpc="1">
                <a:prstTxWarp prst="textNoShape">
                  <a:avLst/>
                </a:prstTxWarp>
              </a:bodyPr>
              <a:lstStyle/>
              <a:p>
                <a:endParaRPr lang="en-US" sz="2880" dirty="0">
                  <a:solidFill>
                    <a:prstClr val="white"/>
                  </a:solidFill>
                </a:endParaRPr>
              </a:p>
            </p:txBody>
          </p:sp>
          <p:sp>
            <p:nvSpPr>
              <p:cNvPr id="185" name="Freeform 26"/>
              <p:cNvSpPr>
                <a:spLocks/>
              </p:cNvSpPr>
              <p:nvPr/>
            </p:nvSpPr>
            <p:spPr bwMode="auto">
              <a:xfrm>
                <a:off x="-2094" y="2380"/>
                <a:ext cx="705" cy="462"/>
              </a:xfrm>
              <a:custGeom>
                <a:avLst/>
                <a:gdLst>
                  <a:gd name="T0" fmla="*/ 437 w 705"/>
                  <a:gd name="T1" fmla="*/ 0 h 462"/>
                  <a:gd name="T2" fmla="*/ 705 w 705"/>
                  <a:gd name="T3" fmla="*/ 0 h 462"/>
                  <a:gd name="T4" fmla="*/ 336 w 705"/>
                  <a:gd name="T5" fmla="*/ 162 h 462"/>
                  <a:gd name="T6" fmla="*/ 315 w 705"/>
                  <a:gd name="T7" fmla="*/ 182 h 462"/>
                  <a:gd name="T8" fmla="*/ 298 w 705"/>
                  <a:gd name="T9" fmla="*/ 205 h 462"/>
                  <a:gd name="T10" fmla="*/ 286 w 705"/>
                  <a:gd name="T11" fmla="*/ 232 h 462"/>
                  <a:gd name="T12" fmla="*/ 278 w 705"/>
                  <a:gd name="T13" fmla="*/ 263 h 462"/>
                  <a:gd name="T14" fmla="*/ 274 w 705"/>
                  <a:gd name="T15" fmla="*/ 294 h 462"/>
                  <a:gd name="T16" fmla="*/ 275 w 705"/>
                  <a:gd name="T17" fmla="*/ 328 h 462"/>
                  <a:gd name="T18" fmla="*/ 281 w 705"/>
                  <a:gd name="T19" fmla="*/ 360 h 462"/>
                  <a:gd name="T20" fmla="*/ 291 w 705"/>
                  <a:gd name="T21" fmla="*/ 390 h 462"/>
                  <a:gd name="T22" fmla="*/ 306 w 705"/>
                  <a:gd name="T23" fmla="*/ 418 h 462"/>
                  <a:gd name="T24" fmla="*/ 324 w 705"/>
                  <a:gd name="T25" fmla="*/ 442 h 462"/>
                  <a:gd name="T26" fmla="*/ 347 w 705"/>
                  <a:gd name="T27" fmla="*/ 462 h 462"/>
                  <a:gd name="T28" fmla="*/ 71 w 705"/>
                  <a:gd name="T29" fmla="*/ 462 h 462"/>
                  <a:gd name="T30" fmla="*/ 49 w 705"/>
                  <a:gd name="T31" fmla="*/ 443 h 462"/>
                  <a:gd name="T32" fmla="*/ 30 w 705"/>
                  <a:gd name="T33" fmla="*/ 418 h 462"/>
                  <a:gd name="T34" fmla="*/ 15 w 705"/>
                  <a:gd name="T35" fmla="*/ 387 h 462"/>
                  <a:gd name="T36" fmla="*/ 6 w 705"/>
                  <a:gd name="T37" fmla="*/ 354 h 462"/>
                  <a:gd name="T38" fmla="*/ 0 w 705"/>
                  <a:gd name="T39" fmla="*/ 319 h 462"/>
                  <a:gd name="T40" fmla="*/ 0 w 705"/>
                  <a:gd name="T41" fmla="*/ 284 h 462"/>
                  <a:gd name="T42" fmla="*/ 3 w 705"/>
                  <a:gd name="T43" fmla="*/ 249 h 462"/>
                  <a:gd name="T44" fmla="*/ 11 w 705"/>
                  <a:gd name="T45" fmla="*/ 215 h 462"/>
                  <a:gd name="T46" fmla="*/ 24 w 705"/>
                  <a:gd name="T47" fmla="*/ 185 h 462"/>
                  <a:gd name="T48" fmla="*/ 41 w 705"/>
                  <a:gd name="T49" fmla="*/ 161 h 462"/>
                  <a:gd name="T50" fmla="*/ 61 w 705"/>
                  <a:gd name="T51" fmla="*/ 141 h 462"/>
                  <a:gd name="T52" fmla="*/ 437 w 705"/>
                  <a:gd name="T53" fmla="*/ 0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05" h="462">
                    <a:moveTo>
                      <a:pt x="437" y="0"/>
                    </a:moveTo>
                    <a:lnTo>
                      <a:pt x="705" y="0"/>
                    </a:lnTo>
                    <a:lnTo>
                      <a:pt x="336" y="162"/>
                    </a:lnTo>
                    <a:lnTo>
                      <a:pt x="315" y="182"/>
                    </a:lnTo>
                    <a:lnTo>
                      <a:pt x="298" y="205"/>
                    </a:lnTo>
                    <a:lnTo>
                      <a:pt x="286" y="232"/>
                    </a:lnTo>
                    <a:lnTo>
                      <a:pt x="278" y="263"/>
                    </a:lnTo>
                    <a:lnTo>
                      <a:pt x="274" y="294"/>
                    </a:lnTo>
                    <a:lnTo>
                      <a:pt x="275" y="328"/>
                    </a:lnTo>
                    <a:lnTo>
                      <a:pt x="281" y="360"/>
                    </a:lnTo>
                    <a:lnTo>
                      <a:pt x="291" y="390"/>
                    </a:lnTo>
                    <a:lnTo>
                      <a:pt x="306" y="418"/>
                    </a:lnTo>
                    <a:lnTo>
                      <a:pt x="324" y="442"/>
                    </a:lnTo>
                    <a:lnTo>
                      <a:pt x="347" y="462"/>
                    </a:lnTo>
                    <a:lnTo>
                      <a:pt x="71" y="462"/>
                    </a:lnTo>
                    <a:lnTo>
                      <a:pt x="49" y="443"/>
                    </a:lnTo>
                    <a:lnTo>
                      <a:pt x="30" y="418"/>
                    </a:lnTo>
                    <a:lnTo>
                      <a:pt x="15" y="387"/>
                    </a:lnTo>
                    <a:lnTo>
                      <a:pt x="6" y="354"/>
                    </a:lnTo>
                    <a:lnTo>
                      <a:pt x="0" y="319"/>
                    </a:lnTo>
                    <a:lnTo>
                      <a:pt x="0" y="284"/>
                    </a:lnTo>
                    <a:lnTo>
                      <a:pt x="3" y="249"/>
                    </a:lnTo>
                    <a:lnTo>
                      <a:pt x="11" y="215"/>
                    </a:lnTo>
                    <a:lnTo>
                      <a:pt x="24" y="185"/>
                    </a:lnTo>
                    <a:lnTo>
                      <a:pt x="41" y="161"/>
                    </a:lnTo>
                    <a:lnTo>
                      <a:pt x="61" y="141"/>
                    </a:lnTo>
                    <a:lnTo>
                      <a:pt x="437" y="0"/>
                    </a:lnTo>
                    <a:close/>
                  </a:path>
                </a:pathLst>
              </a:custGeom>
              <a:grpFill/>
              <a:ln w="0">
                <a:noFill/>
                <a:prstDash val="solid"/>
                <a:round/>
                <a:headEnd/>
                <a:tailEnd/>
              </a:ln>
            </p:spPr>
            <p:txBody>
              <a:bodyPr vert="horz" wrap="square" lIns="146304" tIns="73152" rIns="146304" bIns="73152" numCol="1" anchor="t" anchorCtr="0" compatLnSpc="1">
                <a:prstTxWarp prst="textNoShape">
                  <a:avLst/>
                </a:prstTxWarp>
              </a:bodyPr>
              <a:lstStyle/>
              <a:p>
                <a:endParaRPr lang="en-US" sz="2880" dirty="0">
                  <a:solidFill>
                    <a:prstClr val="white"/>
                  </a:solidFill>
                </a:endParaRPr>
              </a:p>
            </p:txBody>
          </p:sp>
          <p:sp>
            <p:nvSpPr>
              <p:cNvPr id="186" name="Freeform 27"/>
              <p:cNvSpPr>
                <a:spLocks/>
              </p:cNvSpPr>
              <p:nvPr/>
            </p:nvSpPr>
            <p:spPr bwMode="auto">
              <a:xfrm>
                <a:off x="-1816" y="2378"/>
                <a:ext cx="1213" cy="465"/>
              </a:xfrm>
              <a:custGeom>
                <a:avLst/>
                <a:gdLst>
                  <a:gd name="T0" fmla="*/ 159 w 1213"/>
                  <a:gd name="T1" fmla="*/ 0 h 465"/>
                  <a:gd name="T2" fmla="*/ 839 w 1213"/>
                  <a:gd name="T3" fmla="*/ 0 h 465"/>
                  <a:gd name="T4" fmla="*/ 1101 w 1213"/>
                  <a:gd name="T5" fmla="*/ 111 h 465"/>
                  <a:gd name="T6" fmla="*/ 1131 w 1213"/>
                  <a:gd name="T7" fmla="*/ 129 h 465"/>
                  <a:gd name="T8" fmla="*/ 1158 w 1213"/>
                  <a:gd name="T9" fmla="*/ 151 h 465"/>
                  <a:gd name="T10" fmla="*/ 1180 w 1213"/>
                  <a:gd name="T11" fmla="*/ 176 h 465"/>
                  <a:gd name="T12" fmla="*/ 1195 w 1213"/>
                  <a:gd name="T13" fmla="*/ 204 h 465"/>
                  <a:gd name="T14" fmla="*/ 1207 w 1213"/>
                  <a:gd name="T15" fmla="*/ 240 h 465"/>
                  <a:gd name="T16" fmla="*/ 1213 w 1213"/>
                  <a:gd name="T17" fmla="*/ 277 h 465"/>
                  <a:gd name="T18" fmla="*/ 1213 w 1213"/>
                  <a:gd name="T19" fmla="*/ 312 h 465"/>
                  <a:gd name="T20" fmla="*/ 1207 w 1213"/>
                  <a:gd name="T21" fmla="*/ 348 h 465"/>
                  <a:gd name="T22" fmla="*/ 1195 w 1213"/>
                  <a:gd name="T23" fmla="*/ 382 h 465"/>
                  <a:gd name="T24" fmla="*/ 1177 w 1213"/>
                  <a:gd name="T25" fmla="*/ 411 h 465"/>
                  <a:gd name="T26" fmla="*/ 1160 w 1213"/>
                  <a:gd name="T27" fmla="*/ 429 h 465"/>
                  <a:gd name="T28" fmla="*/ 1140 w 1213"/>
                  <a:gd name="T29" fmla="*/ 445 h 465"/>
                  <a:gd name="T30" fmla="*/ 1117 w 1213"/>
                  <a:gd name="T31" fmla="*/ 458 h 465"/>
                  <a:gd name="T32" fmla="*/ 1092 w 1213"/>
                  <a:gd name="T33" fmla="*/ 465 h 465"/>
                  <a:gd name="T34" fmla="*/ 1088 w 1213"/>
                  <a:gd name="T35" fmla="*/ 465 h 465"/>
                  <a:gd name="T36" fmla="*/ 0 w 1213"/>
                  <a:gd name="T37" fmla="*/ 465 h 465"/>
                  <a:gd name="T38" fmla="*/ 0 w 1213"/>
                  <a:gd name="T39" fmla="*/ 403 h 465"/>
                  <a:gd name="T40" fmla="*/ 1082 w 1213"/>
                  <a:gd name="T41" fmla="*/ 403 h 465"/>
                  <a:gd name="T42" fmla="*/ 1099 w 1213"/>
                  <a:gd name="T43" fmla="*/ 397 h 465"/>
                  <a:gd name="T44" fmla="*/ 1114 w 1213"/>
                  <a:gd name="T45" fmla="*/ 386 h 465"/>
                  <a:gd name="T46" fmla="*/ 1127 w 1213"/>
                  <a:gd name="T47" fmla="*/ 372 h 465"/>
                  <a:gd name="T48" fmla="*/ 1139 w 1213"/>
                  <a:gd name="T49" fmla="*/ 353 h 465"/>
                  <a:gd name="T50" fmla="*/ 1148 w 1213"/>
                  <a:gd name="T51" fmla="*/ 331 h 465"/>
                  <a:gd name="T52" fmla="*/ 1152 w 1213"/>
                  <a:gd name="T53" fmla="*/ 307 h 465"/>
                  <a:gd name="T54" fmla="*/ 1152 w 1213"/>
                  <a:gd name="T55" fmla="*/ 281 h 465"/>
                  <a:gd name="T56" fmla="*/ 1148 w 1213"/>
                  <a:gd name="T57" fmla="*/ 255 h 465"/>
                  <a:gd name="T58" fmla="*/ 1139 w 1213"/>
                  <a:gd name="T59" fmla="*/ 230 h 465"/>
                  <a:gd name="T60" fmla="*/ 1128 w 1213"/>
                  <a:gd name="T61" fmla="*/ 211 h 465"/>
                  <a:gd name="T62" fmla="*/ 1114 w 1213"/>
                  <a:gd name="T63" fmla="*/ 195 h 465"/>
                  <a:gd name="T64" fmla="*/ 1096 w 1213"/>
                  <a:gd name="T65" fmla="*/ 179 h 465"/>
                  <a:gd name="T66" fmla="*/ 1075 w 1213"/>
                  <a:gd name="T67" fmla="*/ 167 h 465"/>
                  <a:gd name="T68" fmla="*/ 827 w 1213"/>
                  <a:gd name="T69" fmla="*/ 62 h 465"/>
                  <a:gd name="T70" fmla="*/ 159 w 1213"/>
                  <a:gd name="T71" fmla="*/ 62 h 465"/>
                  <a:gd name="T72" fmla="*/ 159 w 1213"/>
                  <a:gd name="T73" fmla="*/ 0 h 4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13" h="465">
                    <a:moveTo>
                      <a:pt x="159" y="0"/>
                    </a:moveTo>
                    <a:lnTo>
                      <a:pt x="839" y="0"/>
                    </a:lnTo>
                    <a:lnTo>
                      <a:pt x="1101" y="111"/>
                    </a:lnTo>
                    <a:lnTo>
                      <a:pt x="1131" y="129"/>
                    </a:lnTo>
                    <a:lnTo>
                      <a:pt x="1158" y="151"/>
                    </a:lnTo>
                    <a:lnTo>
                      <a:pt x="1180" y="176"/>
                    </a:lnTo>
                    <a:lnTo>
                      <a:pt x="1195" y="204"/>
                    </a:lnTo>
                    <a:lnTo>
                      <a:pt x="1207" y="240"/>
                    </a:lnTo>
                    <a:lnTo>
                      <a:pt x="1213" y="277"/>
                    </a:lnTo>
                    <a:lnTo>
                      <a:pt x="1213" y="312"/>
                    </a:lnTo>
                    <a:lnTo>
                      <a:pt x="1207" y="348"/>
                    </a:lnTo>
                    <a:lnTo>
                      <a:pt x="1195" y="382"/>
                    </a:lnTo>
                    <a:lnTo>
                      <a:pt x="1177" y="411"/>
                    </a:lnTo>
                    <a:lnTo>
                      <a:pt x="1160" y="429"/>
                    </a:lnTo>
                    <a:lnTo>
                      <a:pt x="1140" y="445"/>
                    </a:lnTo>
                    <a:lnTo>
                      <a:pt x="1117" y="458"/>
                    </a:lnTo>
                    <a:lnTo>
                      <a:pt x="1092" y="465"/>
                    </a:lnTo>
                    <a:lnTo>
                      <a:pt x="1088" y="465"/>
                    </a:lnTo>
                    <a:lnTo>
                      <a:pt x="0" y="465"/>
                    </a:lnTo>
                    <a:lnTo>
                      <a:pt x="0" y="403"/>
                    </a:lnTo>
                    <a:lnTo>
                      <a:pt x="1082" y="403"/>
                    </a:lnTo>
                    <a:lnTo>
                      <a:pt x="1099" y="397"/>
                    </a:lnTo>
                    <a:lnTo>
                      <a:pt x="1114" y="386"/>
                    </a:lnTo>
                    <a:lnTo>
                      <a:pt x="1127" y="372"/>
                    </a:lnTo>
                    <a:lnTo>
                      <a:pt x="1139" y="353"/>
                    </a:lnTo>
                    <a:lnTo>
                      <a:pt x="1148" y="331"/>
                    </a:lnTo>
                    <a:lnTo>
                      <a:pt x="1152" y="307"/>
                    </a:lnTo>
                    <a:lnTo>
                      <a:pt x="1152" y="281"/>
                    </a:lnTo>
                    <a:lnTo>
                      <a:pt x="1148" y="255"/>
                    </a:lnTo>
                    <a:lnTo>
                      <a:pt x="1139" y="230"/>
                    </a:lnTo>
                    <a:lnTo>
                      <a:pt x="1128" y="211"/>
                    </a:lnTo>
                    <a:lnTo>
                      <a:pt x="1114" y="195"/>
                    </a:lnTo>
                    <a:lnTo>
                      <a:pt x="1096" y="179"/>
                    </a:lnTo>
                    <a:lnTo>
                      <a:pt x="1075" y="167"/>
                    </a:lnTo>
                    <a:lnTo>
                      <a:pt x="827" y="62"/>
                    </a:lnTo>
                    <a:lnTo>
                      <a:pt x="159" y="62"/>
                    </a:lnTo>
                    <a:lnTo>
                      <a:pt x="159" y="0"/>
                    </a:lnTo>
                    <a:close/>
                  </a:path>
                </a:pathLst>
              </a:custGeom>
              <a:grpFill/>
              <a:ln w="0">
                <a:noFill/>
                <a:prstDash val="solid"/>
                <a:round/>
                <a:headEnd/>
                <a:tailEnd/>
              </a:ln>
            </p:spPr>
            <p:txBody>
              <a:bodyPr vert="horz" wrap="square" lIns="146304" tIns="73152" rIns="146304" bIns="73152" numCol="1" anchor="t" anchorCtr="0" compatLnSpc="1">
                <a:prstTxWarp prst="textNoShape">
                  <a:avLst/>
                </a:prstTxWarp>
              </a:bodyPr>
              <a:lstStyle/>
              <a:p>
                <a:endParaRPr lang="en-US" sz="2880" dirty="0">
                  <a:solidFill>
                    <a:prstClr val="white"/>
                  </a:solidFill>
                </a:endParaRPr>
              </a:p>
            </p:txBody>
          </p:sp>
          <p:sp>
            <p:nvSpPr>
              <p:cNvPr id="187" name="Freeform 28"/>
              <p:cNvSpPr>
                <a:spLocks/>
              </p:cNvSpPr>
              <p:nvPr/>
            </p:nvSpPr>
            <p:spPr bwMode="auto">
              <a:xfrm>
                <a:off x="-3120" y="2380"/>
                <a:ext cx="702" cy="462"/>
              </a:xfrm>
              <a:custGeom>
                <a:avLst/>
                <a:gdLst>
                  <a:gd name="T0" fmla="*/ 434 w 702"/>
                  <a:gd name="T1" fmla="*/ 0 h 462"/>
                  <a:gd name="T2" fmla="*/ 702 w 702"/>
                  <a:gd name="T3" fmla="*/ 0 h 462"/>
                  <a:gd name="T4" fmla="*/ 335 w 702"/>
                  <a:gd name="T5" fmla="*/ 162 h 462"/>
                  <a:gd name="T6" fmla="*/ 314 w 702"/>
                  <a:gd name="T7" fmla="*/ 182 h 462"/>
                  <a:gd name="T8" fmla="*/ 297 w 702"/>
                  <a:gd name="T9" fmla="*/ 205 h 462"/>
                  <a:gd name="T10" fmla="*/ 285 w 702"/>
                  <a:gd name="T11" fmla="*/ 232 h 462"/>
                  <a:gd name="T12" fmla="*/ 277 w 702"/>
                  <a:gd name="T13" fmla="*/ 263 h 462"/>
                  <a:gd name="T14" fmla="*/ 276 w 702"/>
                  <a:gd name="T15" fmla="*/ 294 h 462"/>
                  <a:gd name="T16" fmla="*/ 277 w 702"/>
                  <a:gd name="T17" fmla="*/ 328 h 462"/>
                  <a:gd name="T18" fmla="*/ 283 w 702"/>
                  <a:gd name="T19" fmla="*/ 360 h 462"/>
                  <a:gd name="T20" fmla="*/ 294 w 702"/>
                  <a:gd name="T21" fmla="*/ 390 h 462"/>
                  <a:gd name="T22" fmla="*/ 309 w 702"/>
                  <a:gd name="T23" fmla="*/ 418 h 462"/>
                  <a:gd name="T24" fmla="*/ 329 w 702"/>
                  <a:gd name="T25" fmla="*/ 442 h 462"/>
                  <a:gd name="T26" fmla="*/ 352 w 702"/>
                  <a:gd name="T27" fmla="*/ 462 h 462"/>
                  <a:gd name="T28" fmla="*/ 76 w 702"/>
                  <a:gd name="T29" fmla="*/ 462 h 462"/>
                  <a:gd name="T30" fmla="*/ 53 w 702"/>
                  <a:gd name="T31" fmla="*/ 443 h 462"/>
                  <a:gd name="T32" fmla="*/ 34 w 702"/>
                  <a:gd name="T33" fmla="*/ 418 h 462"/>
                  <a:gd name="T34" fmla="*/ 18 w 702"/>
                  <a:gd name="T35" fmla="*/ 387 h 462"/>
                  <a:gd name="T36" fmla="*/ 8 w 702"/>
                  <a:gd name="T37" fmla="*/ 354 h 462"/>
                  <a:gd name="T38" fmla="*/ 2 w 702"/>
                  <a:gd name="T39" fmla="*/ 319 h 462"/>
                  <a:gd name="T40" fmla="*/ 0 w 702"/>
                  <a:gd name="T41" fmla="*/ 284 h 462"/>
                  <a:gd name="T42" fmla="*/ 3 w 702"/>
                  <a:gd name="T43" fmla="*/ 249 h 462"/>
                  <a:gd name="T44" fmla="*/ 11 w 702"/>
                  <a:gd name="T45" fmla="*/ 215 h 462"/>
                  <a:gd name="T46" fmla="*/ 23 w 702"/>
                  <a:gd name="T47" fmla="*/ 185 h 462"/>
                  <a:gd name="T48" fmla="*/ 38 w 702"/>
                  <a:gd name="T49" fmla="*/ 161 h 462"/>
                  <a:gd name="T50" fmla="*/ 60 w 702"/>
                  <a:gd name="T51" fmla="*/ 141 h 462"/>
                  <a:gd name="T52" fmla="*/ 434 w 702"/>
                  <a:gd name="T53" fmla="*/ 0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02" h="462">
                    <a:moveTo>
                      <a:pt x="434" y="0"/>
                    </a:moveTo>
                    <a:lnTo>
                      <a:pt x="702" y="0"/>
                    </a:lnTo>
                    <a:lnTo>
                      <a:pt x="335" y="162"/>
                    </a:lnTo>
                    <a:lnTo>
                      <a:pt x="314" y="182"/>
                    </a:lnTo>
                    <a:lnTo>
                      <a:pt x="297" y="205"/>
                    </a:lnTo>
                    <a:lnTo>
                      <a:pt x="285" y="232"/>
                    </a:lnTo>
                    <a:lnTo>
                      <a:pt x="277" y="263"/>
                    </a:lnTo>
                    <a:lnTo>
                      <a:pt x="276" y="294"/>
                    </a:lnTo>
                    <a:lnTo>
                      <a:pt x="277" y="328"/>
                    </a:lnTo>
                    <a:lnTo>
                      <a:pt x="283" y="360"/>
                    </a:lnTo>
                    <a:lnTo>
                      <a:pt x="294" y="390"/>
                    </a:lnTo>
                    <a:lnTo>
                      <a:pt x="309" y="418"/>
                    </a:lnTo>
                    <a:lnTo>
                      <a:pt x="329" y="442"/>
                    </a:lnTo>
                    <a:lnTo>
                      <a:pt x="352" y="462"/>
                    </a:lnTo>
                    <a:lnTo>
                      <a:pt x="76" y="462"/>
                    </a:lnTo>
                    <a:lnTo>
                      <a:pt x="53" y="443"/>
                    </a:lnTo>
                    <a:lnTo>
                      <a:pt x="34" y="418"/>
                    </a:lnTo>
                    <a:lnTo>
                      <a:pt x="18" y="387"/>
                    </a:lnTo>
                    <a:lnTo>
                      <a:pt x="8" y="354"/>
                    </a:lnTo>
                    <a:lnTo>
                      <a:pt x="2" y="319"/>
                    </a:lnTo>
                    <a:lnTo>
                      <a:pt x="0" y="284"/>
                    </a:lnTo>
                    <a:lnTo>
                      <a:pt x="3" y="249"/>
                    </a:lnTo>
                    <a:lnTo>
                      <a:pt x="11" y="215"/>
                    </a:lnTo>
                    <a:lnTo>
                      <a:pt x="23" y="185"/>
                    </a:lnTo>
                    <a:lnTo>
                      <a:pt x="38" y="161"/>
                    </a:lnTo>
                    <a:lnTo>
                      <a:pt x="60" y="141"/>
                    </a:lnTo>
                    <a:lnTo>
                      <a:pt x="434" y="0"/>
                    </a:lnTo>
                    <a:close/>
                  </a:path>
                </a:pathLst>
              </a:custGeom>
              <a:grpFill/>
              <a:ln w="0">
                <a:noFill/>
                <a:prstDash val="solid"/>
                <a:round/>
                <a:headEnd/>
                <a:tailEnd/>
              </a:ln>
            </p:spPr>
            <p:txBody>
              <a:bodyPr vert="horz" wrap="square" lIns="146304" tIns="73152" rIns="146304" bIns="73152" numCol="1" anchor="t" anchorCtr="0" compatLnSpc="1">
                <a:prstTxWarp prst="textNoShape">
                  <a:avLst/>
                </a:prstTxWarp>
              </a:bodyPr>
              <a:lstStyle/>
              <a:p>
                <a:endParaRPr lang="en-US" sz="2880" dirty="0">
                  <a:solidFill>
                    <a:prstClr val="white"/>
                  </a:solidFill>
                </a:endParaRPr>
              </a:p>
            </p:txBody>
          </p:sp>
          <p:sp>
            <p:nvSpPr>
              <p:cNvPr id="188" name="Freeform 29"/>
              <p:cNvSpPr>
                <a:spLocks/>
              </p:cNvSpPr>
              <p:nvPr/>
            </p:nvSpPr>
            <p:spPr bwMode="auto">
              <a:xfrm>
                <a:off x="-1776" y="2563"/>
                <a:ext cx="164" cy="247"/>
              </a:xfrm>
              <a:custGeom>
                <a:avLst/>
                <a:gdLst>
                  <a:gd name="T0" fmla="*/ 82 w 164"/>
                  <a:gd name="T1" fmla="*/ 0 h 247"/>
                  <a:gd name="T2" fmla="*/ 103 w 164"/>
                  <a:gd name="T3" fmla="*/ 5 h 247"/>
                  <a:gd name="T4" fmla="*/ 123 w 164"/>
                  <a:gd name="T5" fmla="*/ 17 h 247"/>
                  <a:gd name="T6" fmla="*/ 140 w 164"/>
                  <a:gd name="T7" fmla="*/ 37 h 247"/>
                  <a:gd name="T8" fmla="*/ 154 w 164"/>
                  <a:gd name="T9" fmla="*/ 61 h 247"/>
                  <a:gd name="T10" fmla="*/ 161 w 164"/>
                  <a:gd name="T11" fmla="*/ 92 h 247"/>
                  <a:gd name="T12" fmla="*/ 164 w 164"/>
                  <a:gd name="T13" fmla="*/ 124 h 247"/>
                  <a:gd name="T14" fmla="*/ 161 w 164"/>
                  <a:gd name="T15" fmla="*/ 157 h 247"/>
                  <a:gd name="T16" fmla="*/ 154 w 164"/>
                  <a:gd name="T17" fmla="*/ 186 h 247"/>
                  <a:gd name="T18" fmla="*/ 140 w 164"/>
                  <a:gd name="T19" fmla="*/ 210 h 247"/>
                  <a:gd name="T20" fmla="*/ 123 w 164"/>
                  <a:gd name="T21" fmla="*/ 230 h 247"/>
                  <a:gd name="T22" fmla="*/ 103 w 164"/>
                  <a:gd name="T23" fmla="*/ 242 h 247"/>
                  <a:gd name="T24" fmla="*/ 82 w 164"/>
                  <a:gd name="T25" fmla="*/ 247 h 247"/>
                  <a:gd name="T26" fmla="*/ 61 w 164"/>
                  <a:gd name="T27" fmla="*/ 242 h 247"/>
                  <a:gd name="T28" fmla="*/ 41 w 164"/>
                  <a:gd name="T29" fmla="*/ 230 h 247"/>
                  <a:gd name="T30" fmla="*/ 24 w 164"/>
                  <a:gd name="T31" fmla="*/ 210 h 247"/>
                  <a:gd name="T32" fmla="*/ 12 w 164"/>
                  <a:gd name="T33" fmla="*/ 186 h 247"/>
                  <a:gd name="T34" fmla="*/ 3 w 164"/>
                  <a:gd name="T35" fmla="*/ 157 h 247"/>
                  <a:gd name="T36" fmla="*/ 0 w 164"/>
                  <a:gd name="T37" fmla="*/ 124 h 247"/>
                  <a:gd name="T38" fmla="*/ 3 w 164"/>
                  <a:gd name="T39" fmla="*/ 92 h 247"/>
                  <a:gd name="T40" fmla="*/ 12 w 164"/>
                  <a:gd name="T41" fmla="*/ 61 h 247"/>
                  <a:gd name="T42" fmla="*/ 24 w 164"/>
                  <a:gd name="T43" fmla="*/ 37 h 247"/>
                  <a:gd name="T44" fmla="*/ 41 w 164"/>
                  <a:gd name="T45" fmla="*/ 17 h 247"/>
                  <a:gd name="T46" fmla="*/ 61 w 164"/>
                  <a:gd name="T47" fmla="*/ 5 h 247"/>
                  <a:gd name="T48" fmla="*/ 82 w 164"/>
                  <a:gd name="T49" fmla="*/ 0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4" h="247">
                    <a:moveTo>
                      <a:pt x="82" y="0"/>
                    </a:moveTo>
                    <a:lnTo>
                      <a:pt x="103" y="5"/>
                    </a:lnTo>
                    <a:lnTo>
                      <a:pt x="123" y="17"/>
                    </a:lnTo>
                    <a:lnTo>
                      <a:pt x="140" y="37"/>
                    </a:lnTo>
                    <a:lnTo>
                      <a:pt x="154" y="61"/>
                    </a:lnTo>
                    <a:lnTo>
                      <a:pt x="161" y="92"/>
                    </a:lnTo>
                    <a:lnTo>
                      <a:pt x="164" y="124"/>
                    </a:lnTo>
                    <a:lnTo>
                      <a:pt x="161" y="157"/>
                    </a:lnTo>
                    <a:lnTo>
                      <a:pt x="154" y="186"/>
                    </a:lnTo>
                    <a:lnTo>
                      <a:pt x="140" y="210"/>
                    </a:lnTo>
                    <a:lnTo>
                      <a:pt x="123" y="230"/>
                    </a:lnTo>
                    <a:lnTo>
                      <a:pt x="103" y="242"/>
                    </a:lnTo>
                    <a:lnTo>
                      <a:pt x="82" y="247"/>
                    </a:lnTo>
                    <a:lnTo>
                      <a:pt x="61" y="242"/>
                    </a:lnTo>
                    <a:lnTo>
                      <a:pt x="41" y="230"/>
                    </a:lnTo>
                    <a:lnTo>
                      <a:pt x="24" y="210"/>
                    </a:lnTo>
                    <a:lnTo>
                      <a:pt x="12" y="186"/>
                    </a:lnTo>
                    <a:lnTo>
                      <a:pt x="3" y="157"/>
                    </a:lnTo>
                    <a:lnTo>
                      <a:pt x="0" y="124"/>
                    </a:lnTo>
                    <a:lnTo>
                      <a:pt x="3" y="92"/>
                    </a:lnTo>
                    <a:lnTo>
                      <a:pt x="12" y="61"/>
                    </a:lnTo>
                    <a:lnTo>
                      <a:pt x="24" y="37"/>
                    </a:lnTo>
                    <a:lnTo>
                      <a:pt x="41" y="17"/>
                    </a:lnTo>
                    <a:lnTo>
                      <a:pt x="61" y="5"/>
                    </a:lnTo>
                    <a:lnTo>
                      <a:pt x="82" y="0"/>
                    </a:lnTo>
                    <a:close/>
                  </a:path>
                </a:pathLst>
              </a:custGeom>
              <a:grpFill/>
              <a:ln w="0">
                <a:noFill/>
                <a:prstDash val="solid"/>
                <a:round/>
                <a:headEnd/>
                <a:tailEnd/>
              </a:ln>
            </p:spPr>
            <p:txBody>
              <a:bodyPr vert="horz" wrap="square" lIns="146304" tIns="73152" rIns="146304" bIns="73152" numCol="1" anchor="t" anchorCtr="0" compatLnSpc="1">
                <a:prstTxWarp prst="textNoShape">
                  <a:avLst/>
                </a:prstTxWarp>
              </a:bodyPr>
              <a:lstStyle/>
              <a:p>
                <a:endParaRPr lang="en-US" sz="2880" dirty="0">
                  <a:solidFill>
                    <a:prstClr val="white"/>
                  </a:solidFill>
                </a:endParaRPr>
              </a:p>
            </p:txBody>
          </p:sp>
          <p:sp>
            <p:nvSpPr>
              <p:cNvPr id="189" name="Rectangle 30"/>
              <p:cNvSpPr>
                <a:spLocks noChangeArrowheads="1"/>
              </p:cNvSpPr>
              <p:nvPr/>
            </p:nvSpPr>
            <p:spPr bwMode="auto">
              <a:xfrm>
                <a:off x="-2605" y="2380"/>
                <a:ext cx="611" cy="62"/>
              </a:xfrm>
              <a:prstGeom prst="rect">
                <a:avLst/>
              </a:prstGeom>
              <a:grpFill/>
              <a:ln w="0">
                <a:noFill/>
                <a:prstDash val="solid"/>
                <a:miter lim="800000"/>
                <a:headEnd/>
                <a:tailEnd/>
              </a:ln>
            </p:spPr>
            <p:txBody>
              <a:bodyPr vert="horz" wrap="square" lIns="146304" tIns="73152" rIns="146304" bIns="73152" numCol="1" anchor="t" anchorCtr="0" compatLnSpc="1">
                <a:prstTxWarp prst="textNoShape">
                  <a:avLst/>
                </a:prstTxWarp>
              </a:bodyPr>
              <a:lstStyle/>
              <a:p>
                <a:endParaRPr lang="en-US" sz="2880" dirty="0">
                  <a:solidFill>
                    <a:prstClr val="white"/>
                  </a:solidFill>
                </a:endParaRPr>
              </a:p>
            </p:txBody>
          </p:sp>
          <p:sp>
            <p:nvSpPr>
              <p:cNvPr id="190" name="Rectangle 31"/>
              <p:cNvSpPr>
                <a:spLocks noChangeArrowheads="1"/>
              </p:cNvSpPr>
              <p:nvPr/>
            </p:nvSpPr>
            <p:spPr bwMode="auto">
              <a:xfrm>
                <a:off x="-2919" y="2781"/>
                <a:ext cx="778" cy="61"/>
              </a:xfrm>
              <a:prstGeom prst="rect">
                <a:avLst/>
              </a:prstGeom>
              <a:grpFill/>
              <a:ln w="0">
                <a:noFill/>
                <a:prstDash val="solid"/>
                <a:miter lim="800000"/>
                <a:headEnd/>
                <a:tailEnd/>
              </a:ln>
            </p:spPr>
            <p:txBody>
              <a:bodyPr vert="horz" wrap="square" lIns="146304" tIns="73152" rIns="146304" bIns="73152" numCol="1" anchor="t" anchorCtr="0" compatLnSpc="1">
                <a:prstTxWarp prst="textNoShape">
                  <a:avLst/>
                </a:prstTxWarp>
              </a:bodyPr>
              <a:lstStyle/>
              <a:p>
                <a:endParaRPr lang="en-US" sz="2880" dirty="0">
                  <a:solidFill>
                    <a:prstClr val="white"/>
                  </a:solidFill>
                </a:endParaRPr>
              </a:p>
            </p:txBody>
          </p:sp>
          <p:sp>
            <p:nvSpPr>
              <p:cNvPr id="191" name="Freeform 32"/>
              <p:cNvSpPr>
                <a:spLocks/>
              </p:cNvSpPr>
              <p:nvPr/>
            </p:nvSpPr>
            <p:spPr bwMode="auto">
              <a:xfrm>
                <a:off x="-869" y="2563"/>
                <a:ext cx="164" cy="247"/>
              </a:xfrm>
              <a:custGeom>
                <a:avLst/>
                <a:gdLst>
                  <a:gd name="T0" fmla="*/ 82 w 164"/>
                  <a:gd name="T1" fmla="*/ 0 h 247"/>
                  <a:gd name="T2" fmla="*/ 105 w 164"/>
                  <a:gd name="T3" fmla="*/ 5 h 247"/>
                  <a:gd name="T4" fmla="*/ 125 w 164"/>
                  <a:gd name="T5" fmla="*/ 17 h 247"/>
                  <a:gd name="T6" fmla="*/ 141 w 164"/>
                  <a:gd name="T7" fmla="*/ 37 h 247"/>
                  <a:gd name="T8" fmla="*/ 154 w 164"/>
                  <a:gd name="T9" fmla="*/ 61 h 247"/>
                  <a:gd name="T10" fmla="*/ 161 w 164"/>
                  <a:gd name="T11" fmla="*/ 92 h 247"/>
                  <a:gd name="T12" fmla="*/ 164 w 164"/>
                  <a:gd name="T13" fmla="*/ 124 h 247"/>
                  <a:gd name="T14" fmla="*/ 161 w 164"/>
                  <a:gd name="T15" fmla="*/ 157 h 247"/>
                  <a:gd name="T16" fmla="*/ 154 w 164"/>
                  <a:gd name="T17" fmla="*/ 186 h 247"/>
                  <a:gd name="T18" fmla="*/ 141 w 164"/>
                  <a:gd name="T19" fmla="*/ 210 h 247"/>
                  <a:gd name="T20" fmla="*/ 125 w 164"/>
                  <a:gd name="T21" fmla="*/ 230 h 247"/>
                  <a:gd name="T22" fmla="*/ 105 w 164"/>
                  <a:gd name="T23" fmla="*/ 242 h 247"/>
                  <a:gd name="T24" fmla="*/ 82 w 164"/>
                  <a:gd name="T25" fmla="*/ 247 h 247"/>
                  <a:gd name="T26" fmla="*/ 61 w 164"/>
                  <a:gd name="T27" fmla="*/ 242 h 247"/>
                  <a:gd name="T28" fmla="*/ 41 w 164"/>
                  <a:gd name="T29" fmla="*/ 230 h 247"/>
                  <a:gd name="T30" fmla="*/ 24 w 164"/>
                  <a:gd name="T31" fmla="*/ 210 h 247"/>
                  <a:gd name="T32" fmla="*/ 12 w 164"/>
                  <a:gd name="T33" fmla="*/ 186 h 247"/>
                  <a:gd name="T34" fmla="*/ 3 w 164"/>
                  <a:gd name="T35" fmla="*/ 157 h 247"/>
                  <a:gd name="T36" fmla="*/ 0 w 164"/>
                  <a:gd name="T37" fmla="*/ 124 h 247"/>
                  <a:gd name="T38" fmla="*/ 3 w 164"/>
                  <a:gd name="T39" fmla="*/ 92 h 247"/>
                  <a:gd name="T40" fmla="*/ 12 w 164"/>
                  <a:gd name="T41" fmla="*/ 61 h 247"/>
                  <a:gd name="T42" fmla="*/ 24 w 164"/>
                  <a:gd name="T43" fmla="*/ 37 h 247"/>
                  <a:gd name="T44" fmla="*/ 41 w 164"/>
                  <a:gd name="T45" fmla="*/ 17 h 247"/>
                  <a:gd name="T46" fmla="*/ 61 w 164"/>
                  <a:gd name="T47" fmla="*/ 5 h 247"/>
                  <a:gd name="T48" fmla="*/ 82 w 164"/>
                  <a:gd name="T49" fmla="*/ 0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4" h="247">
                    <a:moveTo>
                      <a:pt x="82" y="0"/>
                    </a:moveTo>
                    <a:lnTo>
                      <a:pt x="105" y="5"/>
                    </a:lnTo>
                    <a:lnTo>
                      <a:pt x="125" y="17"/>
                    </a:lnTo>
                    <a:lnTo>
                      <a:pt x="141" y="37"/>
                    </a:lnTo>
                    <a:lnTo>
                      <a:pt x="154" y="61"/>
                    </a:lnTo>
                    <a:lnTo>
                      <a:pt x="161" y="92"/>
                    </a:lnTo>
                    <a:lnTo>
                      <a:pt x="164" y="124"/>
                    </a:lnTo>
                    <a:lnTo>
                      <a:pt x="161" y="157"/>
                    </a:lnTo>
                    <a:lnTo>
                      <a:pt x="154" y="186"/>
                    </a:lnTo>
                    <a:lnTo>
                      <a:pt x="141" y="210"/>
                    </a:lnTo>
                    <a:lnTo>
                      <a:pt x="125" y="230"/>
                    </a:lnTo>
                    <a:lnTo>
                      <a:pt x="105" y="242"/>
                    </a:lnTo>
                    <a:lnTo>
                      <a:pt x="82" y="247"/>
                    </a:lnTo>
                    <a:lnTo>
                      <a:pt x="61" y="242"/>
                    </a:lnTo>
                    <a:lnTo>
                      <a:pt x="41" y="230"/>
                    </a:lnTo>
                    <a:lnTo>
                      <a:pt x="24" y="210"/>
                    </a:lnTo>
                    <a:lnTo>
                      <a:pt x="12" y="186"/>
                    </a:lnTo>
                    <a:lnTo>
                      <a:pt x="3" y="157"/>
                    </a:lnTo>
                    <a:lnTo>
                      <a:pt x="0" y="124"/>
                    </a:lnTo>
                    <a:lnTo>
                      <a:pt x="3" y="92"/>
                    </a:lnTo>
                    <a:lnTo>
                      <a:pt x="12" y="61"/>
                    </a:lnTo>
                    <a:lnTo>
                      <a:pt x="24" y="37"/>
                    </a:lnTo>
                    <a:lnTo>
                      <a:pt x="41" y="17"/>
                    </a:lnTo>
                    <a:lnTo>
                      <a:pt x="61" y="5"/>
                    </a:lnTo>
                    <a:lnTo>
                      <a:pt x="82" y="0"/>
                    </a:lnTo>
                    <a:close/>
                  </a:path>
                </a:pathLst>
              </a:custGeom>
              <a:grpFill/>
              <a:ln w="0">
                <a:noFill/>
                <a:prstDash val="solid"/>
                <a:round/>
                <a:headEnd/>
                <a:tailEnd/>
              </a:ln>
            </p:spPr>
            <p:txBody>
              <a:bodyPr vert="horz" wrap="square" lIns="146304" tIns="73152" rIns="146304" bIns="73152" numCol="1" anchor="t" anchorCtr="0" compatLnSpc="1">
                <a:prstTxWarp prst="textNoShape">
                  <a:avLst/>
                </a:prstTxWarp>
              </a:bodyPr>
              <a:lstStyle/>
              <a:p>
                <a:endParaRPr lang="en-US" sz="2880" dirty="0">
                  <a:solidFill>
                    <a:prstClr val="white"/>
                  </a:solidFill>
                </a:endParaRPr>
              </a:p>
            </p:txBody>
          </p:sp>
          <p:sp>
            <p:nvSpPr>
              <p:cNvPr id="192" name="Rectangle 33"/>
              <p:cNvSpPr>
                <a:spLocks noChangeArrowheads="1"/>
              </p:cNvSpPr>
              <p:nvPr/>
            </p:nvSpPr>
            <p:spPr bwMode="auto">
              <a:xfrm>
                <a:off x="-1566" y="2632"/>
                <a:ext cx="750" cy="111"/>
              </a:xfrm>
              <a:prstGeom prst="rect">
                <a:avLst/>
              </a:prstGeom>
              <a:grpFill/>
              <a:ln w="0">
                <a:noFill/>
                <a:prstDash val="solid"/>
                <a:miter lim="800000"/>
                <a:headEnd/>
                <a:tailEnd/>
              </a:ln>
            </p:spPr>
            <p:txBody>
              <a:bodyPr vert="horz" wrap="square" lIns="146304" tIns="73152" rIns="146304" bIns="73152" numCol="1" anchor="t" anchorCtr="0" compatLnSpc="1">
                <a:prstTxWarp prst="textNoShape">
                  <a:avLst/>
                </a:prstTxWarp>
              </a:bodyPr>
              <a:lstStyle/>
              <a:p>
                <a:endParaRPr lang="en-US" sz="2880" dirty="0">
                  <a:solidFill>
                    <a:prstClr val="white"/>
                  </a:solidFill>
                </a:endParaRPr>
              </a:p>
            </p:txBody>
          </p:sp>
          <p:sp>
            <p:nvSpPr>
              <p:cNvPr id="193" name="Freeform 34"/>
              <p:cNvSpPr>
                <a:spLocks/>
              </p:cNvSpPr>
              <p:nvPr/>
            </p:nvSpPr>
            <p:spPr bwMode="auto">
              <a:xfrm>
                <a:off x="-2076" y="2244"/>
                <a:ext cx="467" cy="221"/>
              </a:xfrm>
              <a:custGeom>
                <a:avLst/>
                <a:gdLst>
                  <a:gd name="T0" fmla="*/ 142 w 467"/>
                  <a:gd name="T1" fmla="*/ 0 h 221"/>
                  <a:gd name="T2" fmla="*/ 362 w 467"/>
                  <a:gd name="T3" fmla="*/ 17 h 221"/>
                  <a:gd name="T4" fmla="*/ 467 w 467"/>
                  <a:gd name="T5" fmla="*/ 76 h 221"/>
                  <a:gd name="T6" fmla="*/ 43 w 467"/>
                  <a:gd name="T7" fmla="*/ 221 h 221"/>
                  <a:gd name="T8" fmla="*/ 0 w 467"/>
                  <a:gd name="T9" fmla="*/ 2 h 221"/>
                  <a:gd name="T10" fmla="*/ 142 w 467"/>
                  <a:gd name="T11" fmla="*/ 0 h 221"/>
                </a:gdLst>
                <a:ahLst/>
                <a:cxnLst>
                  <a:cxn ang="0">
                    <a:pos x="T0" y="T1"/>
                  </a:cxn>
                  <a:cxn ang="0">
                    <a:pos x="T2" y="T3"/>
                  </a:cxn>
                  <a:cxn ang="0">
                    <a:pos x="T4" y="T5"/>
                  </a:cxn>
                  <a:cxn ang="0">
                    <a:pos x="T6" y="T7"/>
                  </a:cxn>
                  <a:cxn ang="0">
                    <a:pos x="T8" y="T9"/>
                  </a:cxn>
                  <a:cxn ang="0">
                    <a:pos x="T10" y="T11"/>
                  </a:cxn>
                </a:cxnLst>
                <a:rect l="0" t="0" r="r" b="b"/>
                <a:pathLst>
                  <a:path w="467" h="221">
                    <a:moveTo>
                      <a:pt x="142" y="0"/>
                    </a:moveTo>
                    <a:lnTo>
                      <a:pt x="362" y="17"/>
                    </a:lnTo>
                    <a:lnTo>
                      <a:pt x="467" y="76"/>
                    </a:lnTo>
                    <a:lnTo>
                      <a:pt x="43" y="221"/>
                    </a:lnTo>
                    <a:lnTo>
                      <a:pt x="0" y="2"/>
                    </a:lnTo>
                    <a:lnTo>
                      <a:pt x="142" y="0"/>
                    </a:lnTo>
                    <a:close/>
                  </a:path>
                </a:pathLst>
              </a:custGeom>
              <a:grpFill/>
              <a:ln w="0">
                <a:noFill/>
                <a:prstDash val="solid"/>
                <a:round/>
                <a:headEnd/>
                <a:tailEnd/>
              </a:ln>
            </p:spPr>
            <p:txBody>
              <a:bodyPr vert="horz" wrap="square" lIns="146304" tIns="73152" rIns="146304" bIns="73152" numCol="1" anchor="t" anchorCtr="0" compatLnSpc="1">
                <a:prstTxWarp prst="textNoShape">
                  <a:avLst/>
                </a:prstTxWarp>
              </a:bodyPr>
              <a:lstStyle/>
              <a:p>
                <a:endParaRPr lang="en-US" sz="2880" dirty="0">
                  <a:solidFill>
                    <a:prstClr val="white"/>
                  </a:solidFill>
                </a:endParaRPr>
              </a:p>
            </p:txBody>
          </p:sp>
          <p:sp>
            <p:nvSpPr>
              <p:cNvPr id="194" name="Freeform 35"/>
              <p:cNvSpPr>
                <a:spLocks/>
              </p:cNvSpPr>
              <p:nvPr/>
            </p:nvSpPr>
            <p:spPr bwMode="auto">
              <a:xfrm>
                <a:off x="-1513" y="2437"/>
                <a:ext cx="99" cy="149"/>
              </a:xfrm>
              <a:custGeom>
                <a:avLst/>
                <a:gdLst>
                  <a:gd name="T0" fmla="*/ 50 w 99"/>
                  <a:gd name="T1" fmla="*/ 0 h 149"/>
                  <a:gd name="T2" fmla="*/ 66 w 99"/>
                  <a:gd name="T3" fmla="*/ 3 h 149"/>
                  <a:gd name="T4" fmla="*/ 79 w 99"/>
                  <a:gd name="T5" fmla="*/ 14 h 149"/>
                  <a:gd name="T6" fmla="*/ 90 w 99"/>
                  <a:gd name="T7" fmla="*/ 31 h 149"/>
                  <a:gd name="T8" fmla="*/ 98 w 99"/>
                  <a:gd name="T9" fmla="*/ 50 h 149"/>
                  <a:gd name="T10" fmla="*/ 99 w 99"/>
                  <a:gd name="T11" fmla="*/ 75 h 149"/>
                  <a:gd name="T12" fmla="*/ 98 w 99"/>
                  <a:gd name="T13" fmla="*/ 98 h 149"/>
                  <a:gd name="T14" fmla="*/ 90 w 99"/>
                  <a:gd name="T15" fmla="*/ 117 h 149"/>
                  <a:gd name="T16" fmla="*/ 79 w 99"/>
                  <a:gd name="T17" fmla="*/ 134 h 149"/>
                  <a:gd name="T18" fmla="*/ 66 w 99"/>
                  <a:gd name="T19" fmla="*/ 145 h 149"/>
                  <a:gd name="T20" fmla="*/ 50 w 99"/>
                  <a:gd name="T21" fmla="*/ 149 h 149"/>
                  <a:gd name="T22" fmla="*/ 34 w 99"/>
                  <a:gd name="T23" fmla="*/ 145 h 149"/>
                  <a:gd name="T24" fmla="*/ 22 w 99"/>
                  <a:gd name="T25" fmla="*/ 134 h 149"/>
                  <a:gd name="T26" fmla="*/ 9 w 99"/>
                  <a:gd name="T27" fmla="*/ 117 h 149"/>
                  <a:gd name="T28" fmla="*/ 3 w 99"/>
                  <a:gd name="T29" fmla="*/ 98 h 149"/>
                  <a:gd name="T30" fmla="*/ 0 w 99"/>
                  <a:gd name="T31" fmla="*/ 75 h 149"/>
                  <a:gd name="T32" fmla="*/ 3 w 99"/>
                  <a:gd name="T33" fmla="*/ 50 h 149"/>
                  <a:gd name="T34" fmla="*/ 9 w 99"/>
                  <a:gd name="T35" fmla="*/ 31 h 149"/>
                  <a:gd name="T36" fmla="*/ 22 w 99"/>
                  <a:gd name="T37" fmla="*/ 14 h 149"/>
                  <a:gd name="T38" fmla="*/ 34 w 99"/>
                  <a:gd name="T39" fmla="*/ 3 h 149"/>
                  <a:gd name="T40" fmla="*/ 50 w 99"/>
                  <a:gd name="T41"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9" h="149">
                    <a:moveTo>
                      <a:pt x="50" y="0"/>
                    </a:moveTo>
                    <a:lnTo>
                      <a:pt x="66" y="3"/>
                    </a:lnTo>
                    <a:lnTo>
                      <a:pt x="79" y="14"/>
                    </a:lnTo>
                    <a:lnTo>
                      <a:pt x="90" y="31"/>
                    </a:lnTo>
                    <a:lnTo>
                      <a:pt x="98" y="50"/>
                    </a:lnTo>
                    <a:lnTo>
                      <a:pt x="99" y="75"/>
                    </a:lnTo>
                    <a:lnTo>
                      <a:pt x="98" y="98"/>
                    </a:lnTo>
                    <a:lnTo>
                      <a:pt x="90" y="117"/>
                    </a:lnTo>
                    <a:lnTo>
                      <a:pt x="79" y="134"/>
                    </a:lnTo>
                    <a:lnTo>
                      <a:pt x="66" y="145"/>
                    </a:lnTo>
                    <a:lnTo>
                      <a:pt x="50" y="149"/>
                    </a:lnTo>
                    <a:lnTo>
                      <a:pt x="34" y="145"/>
                    </a:lnTo>
                    <a:lnTo>
                      <a:pt x="22" y="134"/>
                    </a:lnTo>
                    <a:lnTo>
                      <a:pt x="9" y="117"/>
                    </a:lnTo>
                    <a:lnTo>
                      <a:pt x="3" y="98"/>
                    </a:lnTo>
                    <a:lnTo>
                      <a:pt x="0" y="75"/>
                    </a:lnTo>
                    <a:lnTo>
                      <a:pt x="3" y="50"/>
                    </a:lnTo>
                    <a:lnTo>
                      <a:pt x="9" y="31"/>
                    </a:lnTo>
                    <a:lnTo>
                      <a:pt x="22" y="14"/>
                    </a:lnTo>
                    <a:lnTo>
                      <a:pt x="34" y="3"/>
                    </a:lnTo>
                    <a:lnTo>
                      <a:pt x="50" y="0"/>
                    </a:lnTo>
                    <a:close/>
                  </a:path>
                </a:pathLst>
              </a:custGeom>
              <a:grpFill/>
              <a:ln w="0">
                <a:noFill/>
                <a:prstDash val="solid"/>
                <a:round/>
                <a:headEnd/>
                <a:tailEnd/>
              </a:ln>
            </p:spPr>
            <p:txBody>
              <a:bodyPr vert="horz" wrap="square" lIns="146304" tIns="73152" rIns="146304" bIns="73152" numCol="1" anchor="t" anchorCtr="0" compatLnSpc="1">
                <a:prstTxWarp prst="textNoShape">
                  <a:avLst/>
                </a:prstTxWarp>
              </a:bodyPr>
              <a:lstStyle/>
              <a:p>
                <a:endParaRPr lang="en-US" sz="2880" dirty="0">
                  <a:solidFill>
                    <a:prstClr val="white"/>
                  </a:solidFill>
                </a:endParaRPr>
              </a:p>
            </p:txBody>
          </p:sp>
          <p:sp>
            <p:nvSpPr>
              <p:cNvPr id="195" name="Freeform 36"/>
              <p:cNvSpPr>
                <a:spLocks/>
              </p:cNvSpPr>
              <p:nvPr/>
            </p:nvSpPr>
            <p:spPr bwMode="auto">
              <a:xfrm>
                <a:off x="-1281" y="2437"/>
                <a:ext cx="98" cy="149"/>
              </a:xfrm>
              <a:custGeom>
                <a:avLst/>
                <a:gdLst>
                  <a:gd name="T0" fmla="*/ 50 w 98"/>
                  <a:gd name="T1" fmla="*/ 0 h 149"/>
                  <a:gd name="T2" fmla="*/ 65 w 98"/>
                  <a:gd name="T3" fmla="*/ 3 h 149"/>
                  <a:gd name="T4" fmla="*/ 79 w 98"/>
                  <a:gd name="T5" fmla="*/ 14 h 149"/>
                  <a:gd name="T6" fmla="*/ 89 w 98"/>
                  <a:gd name="T7" fmla="*/ 31 h 149"/>
                  <a:gd name="T8" fmla="*/ 97 w 98"/>
                  <a:gd name="T9" fmla="*/ 50 h 149"/>
                  <a:gd name="T10" fmla="*/ 98 w 98"/>
                  <a:gd name="T11" fmla="*/ 75 h 149"/>
                  <a:gd name="T12" fmla="*/ 97 w 98"/>
                  <a:gd name="T13" fmla="*/ 98 h 149"/>
                  <a:gd name="T14" fmla="*/ 89 w 98"/>
                  <a:gd name="T15" fmla="*/ 117 h 149"/>
                  <a:gd name="T16" fmla="*/ 79 w 98"/>
                  <a:gd name="T17" fmla="*/ 134 h 149"/>
                  <a:gd name="T18" fmla="*/ 65 w 98"/>
                  <a:gd name="T19" fmla="*/ 145 h 149"/>
                  <a:gd name="T20" fmla="*/ 50 w 98"/>
                  <a:gd name="T21" fmla="*/ 149 h 149"/>
                  <a:gd name="T22" fmla="*/ 35 w 98"/>
                  <a:gd name="T23" fmla="*/ 145 h 149"/>
                  <a:gd name="T24" fmla="*/ 21 w 98"/>
                  <a:gd name="T25" fmla="*/ 134 h 149"/>
                  <a:gd name="T26" fmla="*/ 10 w 98"/>
                  <a:gd name="T27" fmla="*/ 117 h 149"/>
                  <a:gd name="T28" fmla="*/ 3 w 98"/>
                  <a:gd name="T29" fmla="*/ 98 h 149"/>
                  <a:gd name="T30" fmla="*/ 0 w 98"/>
                  <a:gd name="T31" fmla="*/ 75 h 149"/>
                  <a:gd name="T32" fmla="*/ 3 w 98"/>
                  <a:gd name="T33" fmla="*/ 50 h 149"/>
                  <a:gd name="T34" fmla="*/ 10 w 98"/>
                  <a:gd name="T35" fmla="*/ 31 h 149"/>
                  <a:gd name="T36" fmla="*/ 21 w 98"/>
                  <a:gd name="T37" fmla="*/ 14 h 149"/>
                  <a:gd name="T38" fmla="*/ 35 w 98"/>
                  <a:gd name="T39" fmla="*/ 3 h 149"/>
                  <a:gd name="T40" fmla="*/ 50 w 98"/>
                  <a:gd name="T41"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8" h="149">
                    <a:moveTo>
                      <a:pt x="50" y="0"/>
                    </a:moveTo>
                    <a:lnTo>
                      <a:pt x="65" y="3"/>
                    </a:lnTo>
                    <a:lnTo>
                      <a:pt x="79" y="14"/>
                    </a:lnTo>
                    <a:lnTo>
                      <a:pt x="89" y="31"/>
                    </a:lnTo>
                    <a:lnTo>
                      <a:pt x="97" y="50"/>
                    </a:lnTo>
                    <a:lnTo>
                      <a:pt x="98" y="75"/>
                    </a:lnTo>
                    <a:lnTo>
                      <a:pt x="97" y="98"/>
                    </a:lnTo>
                    <a:lnTo>
                      <a:pt x="89" y="117"/>
                    </a:lnTo>
                    <a:lnTo>
                      <a:pt x="79" y="134"/>
                    </a:lnTo>
                    <a:lnTo>
                      <a:pt x="65" y="145"/>
                    </a:lnTo>
                    <a:lnTo>
                      <a:pt x="50" y="149"/>
                    </a:lnTo>
                    <a:lnTo>
                      <a:pt x="35" y="145"/>
                    </a:lnTo>
                    <a:lnTo>
                      <a:pt x="21" y="134"/>
                    </a:lnTo>
                    <a:lnTo>
                      <a:pt x="10" y="117"/>
                    </a:lnTo>
                    <a:lnTo>
                      <a:pt x="3" y="98"/>
                    </a:lnTo>
                    <a:lnTo>
                      <a:pt x="0" y="75"/>
                    </a:lnTo>
                    <a:lnTo>
                      <a:pt x="3" y="50"/>
                    </a:lnTo>
                    <a:lnTo>
                      <a:pt x="10" y="31"/>
                    </a:lnTo>
                    <a:lnTo>
                      <a:pt x="21" y="14"/>
                    </a:lnTo>
                    <a:lnTo>
                      <a:pt x="35" y="3"/>
                    </a:lnTo>
                    <a:lnTo>
                      <a:pt x="50" y="0"/>
                    </a:lnTo>
                    <a:close/>
                  </a:path>
                </a:pathLst>
              </a:custGeom>
              <a:grpFill/>
              <a:ln w="0">
                <a:noFill/>
                <a:prstDash val="solid"/>
                <a:round/>
                <a:headEnd/>
                <a:tailEnd/>
              </a:ln>
            </p:spPr>
            <p:txBody>
              <a:bodyPr vert="horz" wrap="square" lIns="146304" tIns="73152" rIns="146304" bIns="73152" numCol="1" anchor="t" anchorCtr="0" compatLnSpc="1">
                <a:prstTxWarp prst="textNoShape">
                  <a:avLst/>
                </a:prstTxWarp>
              </a:bodyPr>
              <a:lstStyle/>
              <a:p>
                <a:endParaRPr lang="en-US" sz="2880" dirty="0">
                  <a:solidFill>
                    <a:prstClr val="white"/>
                  </a:solidFill>
                </a:endParaRPr>
              </a:p>
            </p:txBody>
          </p:sp>
          <p:sp>
            <p:nvSpPr>
              <p:cNvPr id="196" name="Freeform 37"/>
              <p:cNvSpPr>
                <a:spLocks/>
              </p:cNvSpPr>
              <p:nvPr/>
            </p:nvSpPr>
            <p:spPr bwMode="auto">
              <a:xfrm>
                <a:off x="-1046" y="2437"/>
                <a:ext cx="99" cy="149"/>
              </a:xfrm>
              <a:custGeom>
                <a:avLst/>
                <a:gdLst>
                  <a:gd name="T0" fmla="*/ 51 w 99"/>
                  <a:gd name="T1" fmla="*/ 0 h 149"/>
                  <a:gd name="T2" fmla="*/ 66 w 99"/>
                  <a:gd name="T3" fmla="*/ 3 h 149"/>
                  <a:gd name="T4" fmla="*/ 80 w 99"/>
                  <a:gd name="T5" fmla="*/ 14 h 149"/>
                  <a:gd name="T6" fmla="*/ 90 w 99"/>
                  <a:gd name="T7" fmla="*/ 31 h 149"/>
                  <a:gd name="T8" fmla="*/ 98 w 99"/>
                  <a:gd name="T9" fmla="*/ 50 h 149"/>
                  <a:gd name="T10" fmla="*/ 99 w 99"/>
                  <a:gd name="T11" fmla="*/ 75 h 149"/>
                  <a:gd name="T12" fmla="*/ 98 w 99"/>
                  <a:gd name="T13" fmla="*/ 98 h 149"/>
                  <a:gd name="T14" fmla="*/ 90 w 99"/>
                  <a:gd name="T15" fmla="*/ 117 h 149"/>
                  <a:gd name="T16" fmla="*/ 80 w 99"/>
                  <a:gd name="T17" fmla="*/ 134 h 149"/>
                  <a:gd name="T18" fmla="*/ 66 w 99"/>
                  <a:gd name="T19" fmla="*/ 145 h 149"/>
                  <a:gd name="T20" fmla="*/ 51 w 99"/>
                  <a:gd name="T21" fmla="*/ 149 h 149"/>
                  <a:gd name="T22" fmla="*/ 35 w 99"/>
                  <a:gd name="T23" fmla="*/ 145 h 149"/>
                  <a:gd name="T24" fmla="*/ 22 w 99"/>
                  <a:gd name="T25" fmla="*/ 134 h 149"/>
                  <a:gd name="T26" fmla="*/ 11 w 99"/>
                  <a:gd name="T27" fmla="*/ 117 h 149"/>
                  <a:gd name="T28" fmla="*/ 3 w 99"/>
                  <a:gd name="T29" fmla="*/ 98 h 149"/>
                  <a:gd name="T30" fmla="*/ 0 w 99"/>
                  <a:gd name="T31" fmla="*/ 75 h 149"/>
                  <a:gd name="T32" fmla="*/ 3 w 99"/>
                  <a:gd name="T33" fmla="*/ 50 h 149"/>
                  <a:gd name="T34" fmla="*/ 11 w 99"/>
                  <a:gd name="T35" fmla="*/ 31 h 149"/>
                  <a:gd name="T36" fmla="*/ 22 w 99"/>
                  <a:gd name="T37" fmla="*/ 14 h 149"/>
                  <a:gd name="T38" fmla="*/ 35 w 99"/>
                  <a:gd name="T39" fmla="*/ 3 h 149"/>
                  <a:gd name="T40" fmla="*/ 51 w 99"/>
                  <a:gd name="T41"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9" h="149">
                    <a:moveTo>
                      <a:pt x="51" y="0"/>
                    </a:moveTo>
                    <a:lnTo>
                      <a:pt x="66" y="3"/>
                    </a:lnTo>
                    <a:lnTo>
                      <a:pt x="80" y="14"/>
                    </a:lnTo>
                    <a:lnTo>
                      <a:pt x="90" y="31"/>
                    </a:lnTo>
                    <a:lnTo>
                      <a:pt x="98" y="50"/>
                    </a:lnTo>
                    <a:lnTo>
                      <a:pt x="99" y="75"/>
                    </a:lnTo>
                    <a:lnTo>
                      <a:pt x="98" y="98"/>
                    </a:lnTo>
                    <a:lnTo>
                      <a:pt x="90" y="117"/>
                    </a:lnTo>
                    <a:lnTo>
                      <a:pt x="80" y="134"/>
                    </a:lnTo>
                    <a:lnTo>
                      <a:pt x="66" y="145"/>
                    </a:lnTo>
                    <a:lnTo>
                      <a:pt x="51" y="149"/>
                    </a:lnTo>
                    <a:lnTo>
                      <a:pt x="35" y="145"/>
                    </a:lnTo>
                    <a:lnTo>
                      <a:pt x="22" y="134"/>
                    </a:lnTo>
                    <a:lnTo>
                      <a:pt x="11" y="117"/>
                    </a:lnTo>
                    <a:lnTo>
                      <a:pt x="3" y="98"/>
                    </a:lnTo>
                    <a:lnTo>
                      <a:pt x="0" y="75"/>
                    </a:lnTo>
                    <a:lnTo>
                      <a:pt x="3" y="50"/>
                    </a:lnTo>
                    <a:lnTo>
                      <a:pt x="11" y="31"/>
                    </a:lnTo>
                    <a:lnTo>
                      <a:pt x="22" y="14"/>
                    </a:lnTo>
                    <a:lnTo>
                      <a:pt x="35" y="3"/>
                    </a:lnTo>
                    <a:lnTo>
                      <a:pt x="51" y="0"/>
                    </a:lnTo>
                    <a:close/>
                  </a:path>
                </a:pathLst>
              </a:custGeom>
              <a:grpFill/>
              <a:ln w="0">
                <a:noFill/>
                <a:prstDash val="solid"/>
                <a:round/>
                <a:headEnd/>
                <a:tailEnd/>
              </a:ln>
            </p:spPr>
            <p:txBody>
              <a:bodyPr vert="horz" wrap="square" lIns="146304" tIns="73152" rIns="146304" bIns="73152" numCol="1" anchor="t" anchorCtr="0" compatLnSpc="1">
                <a:prstTxWarp prst="textNoShape">
                  <a:avLst/>
                </a:prstTxWarp>
              </a:bodyPr>
              <a:lstStyle/>
              <a:p>
                <a:endParaRPr lang="en-US" sz="2880" dirty="0">
                  <a:solidFill>
                    <a:prstClr val="white"/>
                  </a:solidFill>
                </a:endParaRPr>
              </a:p>
            </p:txBody>
          </p:sp>
          <p:sp>
            <p:nvSpPr>
              <p:cNvPr id="197" name="Freeform 38"/>
              <p:cNvSpPr>
                <a:spLocks/>
              </p:cNvSpPr>
              <p:nvPr/>
            </p:nvSpPr>
            <p:spPr bwMode="auto">
              <a:xfrm>
                <a:off x="-2780" y="2563"/>
                <a:ext cx="164" cy="247"/>
              </a:xfrm>
              <a:custGeom>
                <a:avLst/>
                <a:gdLst>
                  <a:gd name="T0" fmla="*/ 82 w 164"/>
                  <a:gd name="T1" fmla="*/ 0 h 247"/>
                  <a:gd name="T2" fmla="*/ 103 w 164"/>
                  <a:gd name="T3" fmla="*/ 5 h 247"/>
                  <a:gd name="T4" fmla="*/ 123 w 164"/>
                  <a:gd name="T5" fmla="*/ 17 h 247"/>
                  <a:gd name="T6" fmla="*/ 140 w 164"/>
                  <a:gd name="T7" fmla="*/ 37 h 247"/>
                  <a:gd name="T8" fmla="*/ 152 w 164"/>
                  <a:gd name="T9" fmla="*/ 61 h 247"/>
                  <a:gd name="T10" fmla="*/ 161 w 164"/>
                  <a:gd name="T11" fmla="*/ 92 h 247"/>
                  <a:gd name="T12" fmla="*/ 164 w 164"/>
                  <a:gd name="T13" fmla="*/ 124 h 247"/>
                  <a:gd name="T14" fmla="*/ 161 w 164"/>
                  <a:gd name="T15" fmla="*/ 157 h 247"/>
                  <a:gd name="T16" fmla="*/ 152 w 164"/>
                  <a:gd name="T17" fmla="*/ 186 h 247"/>
                  <a:gd name="T18" fmla="*/ 140 w 164"/>
                  <a:gd name="T19" fmla="*/ 210 h 247"/>
                  <a:gd name="T20" fmla="*/ 123 w 164"/>
                  <a:gd name="T21" fmla="*/ 230 h 247"/>
                  <a:gd name="T22" fmla="*/ 103 w 164"/>
                  <a:gd name="T23" fmla="*/ 242 h 247"/>
                  <a:gd name="T24" fmla="*/ 82 w 164"/>
                  <a:gd name="T25" fmla="*/ 247 h 247"/>
                  <a:gd name="T26" fmla="*/ 60 w 164"/>
                  <a:gd name="T27" fmla="*/ 242 h 247"/>
                  <a:gd name="T28" fmla="*/ 41 w 164"/>
                  <a:gd name="T29" fmla="*/ 230 h 247"/>
                  <a:gd name="T30" fmla="*/ 24 w 164"/>
                  <a:gd name="T31" fmla="*/ 210 h 247"/>
                  <a:gd name="T32" fmla="*/ 10 w 164"/>
                  <a:gd name="T33" fmla="*/ 186 h 247"/>
                  <a:gd name="T34" fmla="*/ 3 w 164"/>
                  <a:gd name="T35" fmla="*/ 157 h 247"/>
                  <a:gd name="T36" fmla="*/ 0 w 164"/>
                  <a:gd name="T37" fmla="*/ 124 h 247"/>
                  <a:gd name="T38" fmla="*/ 3 w 164"/>
                  <a:gd name="T39" fmla="*/ 92 h 247"/>
                  <a:gd name="T40" fmla="*/ 10 w 164"/>
                  <a:gd name="T41" fmla="*/ 61 h 247"/>
                  <a:gd name="T42" fmla="*/ 24 w 164"/>
                  <a:gd name="T43" fmla="*/ 37 h 247"/>
                  <a:gd name="T44" fmla="*/ 41 w 164"/>
                  <a:gd name="T45" fmla="*/ 17 h 247"/>
                  <a:gd name="T46" fmla="*/ 60 w 164"/>
                  <a:gd name="T47" fmla="*/ 5 h 247"/>
                  <a:gd name="T48" fmla="*/ 82 w 164"/>
                  <a:gd name="T49" fmla="*/ 0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4" h="247">
                    <a:moveTo>
                      <a:pt x="82" y="0"/>
                    </a:moveTo>
                    <a:lnTo>
                      <a:pt x="103" y="5"/>
                    </a:lnTo>
                    <a:lnTo>
                      <a:pt x="123" y="17"/>
                    </a:lnTo>
                    <a:lnTo>
                      <a:pt x="140" y="37"/>
                    </a:lnTo>
                    <a:lnTo>
                      <a:pt x="152" y="61"/>
                    </a:lnTo>
                    <a:lnTo>
                      <a:pt x="161" y="92"/>
                    </a:lnTo>
                    <a:lnTo>
                      <a:pt x="164" y="124"/>
                    </a:lnTo>
                    <a:lnTo>
                      <a:pt x="161" y="157"/>
                    </a:lnTo>
                    <a:lnTo>
                      <a:pt x="152" y="186"/>
                    </a:lnTo>
                    <a:lnTo>
                      <a:pt x="140" y="210"/>
                    </a:lnTo>
                    <a:lnTo>
                      <a:pt x="123" y="230"/>
                    </a:lnTo>
                    <a:lnTo>
                      <a:pt x="103" y="242"/>
                    </a:lnTo>
                    <a:lnTo>
                      <a:pt x="82" y="247"/>
                    </a:lnTo>
                    <a:lnTo>
                      <a:pt x="60" y="242"/>
                    </a:lnTo>
                    <a:lnTo>
                      <a:pt x="41" y="230"/>
                    </a:lnTo>
                    <a:lnTo>
                      <a:pt x="24" y="210"/>
                    </a:lnTo>
                    <a:lnTo>
                      <a:pt x="10" y="186"/>
                    </a:lnTo>
                    <a:lnTo>
                      <a:pt x="3" y="157"/>
                    </a:lnTo>
                    <a:lnTo>
                      <a:pt x="0" y="124"/>
                    </a:lnTo>
                    <a:lnTo>
                      <a:pt x="3" y="92"/>
                    </a:lnTo>
                    <a:lnTo>
                      <a:pt x="10" y="61"/>
                    </a:lnTo>
                    <a:lnTo>
                      <a:pt x="24" y="37"/>
                    </a:lnTo>
                    <a:lnTo>
                      <a:pt x="41" y="17"/>
                    </a:lnTo>
                    <a:lnTo>
                      <a:pt x="60" y="5"/>
                    </a:lnTo>
                    <a:lnTo>
                      <a:pt x="82" y="0"/>
                    </a:lnTo>
                    <a:close/>
                  </a:path>
                </a:pathLst>
              </a:custGeom>
              <a:grpFill/>
              <a:ln w="0">
                <a:noFill/>
                <a:prstDash val="solid"/>
                <a:round/>
                <a:headEnd/>
                <a:tailEnd/>
              </a:ln>
            </p:spPr>
            <p:txBody>
              <a:bodyPr vert="horz" wrap="square" lIns="146304" tIns="73152" rIns="146304" bIns="73152" numCol="1" anchor="t" anchorCtr="0" compatLnSpc="1">
                <a:prstTxWarp prst="textNoShape">
                  <a:avLst/>
                </a:prstTxWarp>
              </a:bodyPr>
              <a:lstStyle/>
              <a:p>
                <a:endParaRPr lang="en-US" sz="2880" dirty="0">
                  <a:solidFill>
                    <a:prstClr val="white"/>
                  </a:solidFill>
                </a:endParaRPr>
              </a:p>
            </p:txBody>
          </p:sp>
          <p:sp>
            <p:nvSpPr>
              <p:cNvPr id="198" name="Freeform 39"/>
              <p:cNvSpPr>
                <a:spLocks/>
              </p:cNvSpPr>
              <p:nvPr/>
            </p:nvSpPr>
            <p:spPr bwMode="auto">
              <a:xfrm>
                <a:off x="-2703" y="2515"/>
                <a:ext cx="604" cy="232"/>
              </a:xfrm>
              <a:custGeom>
                <a:avLst/>
                <a:gdLst>
                  <a:gd name="T0" fmla="*/ 604 w 604"/>
                  <a:gd name="T1" fmla="*/ 0 h 232"/>
                  <a:gd name="T2" fmla="*/ 586 w 604"/>
                  <a:gd name="T3" fmla="*/ 20 h 232"/>
                  <a:gd name="T4" fmla="*/ 571 w 604"/>
                  <a:gd name="T5" fmla="*/ 45 h 232"/>
                  <a:gd name="T6" fmla="*/ 559 w 604"/>
                  <a:gd name="T7" fmla="*/ 74 h 232"/>
                  <a:gd name="T8" fmla="*/ 551 w 604"/>
                  <a:gd name="T9" fmla="*/ 108 h 232"/>
                  <a:gd name="T10" fmla="*/ 547 w 604"/>
                  <a:gd name="T11" fmla="*/ 144 h 232"/>
                  <a:gd name="T12" fmla="*/ 548 w 604"/>
                  <a:gd name="T13" fmla="*/ 187 h 232"/>
                  <a:gd name="T14" fmla="*/ 556 w 604"/>
                  <a:gd name="T15" fmla="*/ 232 h 232"/>
                  <a:gd name="T16" fmla="*/ 29 w 604"/>
                  <a:gd name="T17" fmla="*/ 232 h 232"/>
                  <a:gd name="T18" fmla="*/ 0 w 604"/>
                  <a:gd name="T19" fmla="*/ 105 h 232"/>
                  <a:gd name="T20" fmla="*/ 201 w 604"/>
                  <a:gd name="T21" fmla="*/ 1 h 232"/>
                  <a:gd name="T22" fmla="*/ 604 w 604"/>
                  <a:gd name="T23" fmla="*/ 0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04" h="232">
                    <a:moveTo>
                      <a:pt x="604" y="0"/>
                    </a:moveTo>
                    <a:lnTo>
                      <a:pt x="586" y="20"/>
                    </a:lnTo>
                    <a:lnTo>
                      <a:pt x="571" y="45"/>
                    </a:lnTo>
                    <a:lnTo>
                      <a:pt x="559" y="74"/>
                    </a:lnTo>
                    <a:lnTo>
                      <a:pt x="551" y="108"/>
                    </a:lnTo>
                    <a:lnTo>
                      <a:pt x="547" y="144"/>
                    </a:lnTo>
                    <a:lnTo>
                      <a:pt x="548" y="187"/>
                    </a:lnTo>
                    <a:lnTo>
                      <a:pt x="556" y="232"/>
                    </a:lnTo>
                    <a:lnTo>
                      <a:pt x="29" y="232"/>
                    </a:lnTo>
                    <a:lnTo>
                      <a:pt x="0" y="105"/>
                    </a:lnTo>
                    <a:lnTo>
                      <a:pt x="201" y="1"/>
                    </a:lnTo>
                    <a:lnTo>
                      <a:pt x="604" y="0"/>
                    </a:lnTo>
                    <a:close/>
                  </a:path>
                </a:pathLst>
              </a:custGeom>
              <a:grpFill/>
              <a:ln w="0">
                <a:noFill/>
                <a:prstDash val="solid"/>
                <a:round/>
                <a:headEnd/>
                <a:tailEnd/>
              </a:ln>
            </p:spPr>
            <p:txBody>
              <a:bodyPr vert="horz" wrap="square" lIns="146304" tIns="73152" rIns="146304" bIns="73152" numCol="1" anchor="t" anchorCtr="0" compatLnSpc="1">
                <a:prstTxWarp prst="textNoShape">
                  <a:avLst/>
                </a:prstTxWarp>
              </a:bodyPr>
              <a:lstStyle/>
              <a:p>
                <a:endParaRPr lang="en-US" sz="2880" dirty="0">
                  <a:solidFill>
                    <a:prstClr val="white"/>
                  </a:solidFill>
                </a:endParaRPr>
              </a:p>
            </p:txBody>
          </p:sp>
          <p:sp>
            <p:nvSpPr>
              <p:cNvPr id="199" name="Freeform 40"/>
              <p:cNvSpPr>
                <a:spLocks/>
              </p:cNvSpPr>
              <p:nvPr/>
            </p:nvSpPr>
            <p:spPr bwMode="auto">
              <a:xfrm>
                <a:off x="-2080" y="1581"/>
                <a:ext cx="357" cy="241"/>
              </a:xfrm>
              <a:custGeom>
                <a:avLst/>
                <a:gdLst>
                  <a:gd name="T0" fmla="*/ 357 w 357"/>
                  <a:gd name="T1" fmla="*/ 0 h 241"/>
                  <a:gd name="T2" fmla="*/ 347 w 357"/>
                  <a:gd name="T3" fmla="*/ 139 h 241"/>
                  <a:gd name="T4" fmla="*/ 0 w 357"/>
                  <a:gd name="T5" fmla="*/ 241 h 241"/>
                  <a:gd name="T6" fmla="*/ 27 w 357"/>
                  <a:gd name="T7" fmla="*/ 113 h 241"/>
                  <a:gd name="T8" fmla="*/ 357 w 357"/>
                  <a:gd name="T9" fmla="*/ 0 h 241"/>
                </a:gdLst>
                <a:ahLst/>
                <a:cxnLst>
                  <a:cxn ang="0">
                    <a:pos x="T0" y="T1"/>
                  </a:cxn>
                  <a:cxn ang="0">
                    <a:pos x="T2" y="T3"/>
                  </a:cxn>
                  <a:cxn ang="0">
                    <a:pos x="T4" y="T5"/>
                  </a:cxn>
                  <a:cxn ang="0">
                    <a:pos x="T6" y="T7"/>
                  </a:cxn>
                  <a:cxn ang="0">
                    <a:pos x="T8" y="T9"/>
                  </a:cxn>
                </a:cxnLst>
                <a:rect l="0" t="0" r="r" b="b"/>
                <a:pathLst>
                  <a:path w="357" h="241">
                    <a:moveTo>
                      <a:pt x="357" y="0"/>
                    </a:moveTo>
                    <a:lnTo>
                      <a:pt x="347" y="139"/>
                    </a:lnTo>
                    <a:lnTo>
                      <a:pt x="0" y="241"/>
                    </a:lnTo>
                    <a:lnTo>
                      <a:pt x="27" y="113"/>
                    </a:lnTo>
                    <a:lnTo>
                      <a:pt x="357" y="0"/>
                    </a:lnTo>
                    <a:close/>
                  </a:path>
                </a:pathLst>
              </a:custGeom>
              <a:grpFill/>
              <a:ln w="0">
                <a:noFill/>
                <a:prstDash val="solid"/>
                <a:round/>
                <a:headEnd/>
                <a:tailEnd/>
              </a:ln>
            </p:spPr>
            <p:txBody>
              <a:bodyPr vert="horz" wrap="square" lIns="146304" tIns="73152" rIns="146304" bIns="73152" numCol="1" anchor="t" anchorCtr="0" compatLnSpc="1">
                <a:prstTxWarp prst="textNoShape">
                  <a:avLst/>
                </a:prstTxWarp>
              </a:bodyPr>
              <a:lstStyle/>
              <a:p>
                <a:endParaRPr lang="en-US" sz="2880" dirty="0">
                  <a:solidFill>
                    <a:prstClr val="white"/>
                  </a:solidFill>
                </a:endParaRPr>
              </a:p>
            </p:txBody>
          </p:sp>
          <p:sp>
            <p:nvSpPr>
              <p:cNvPr id="200" name="Freeform 41"/>
              <p:cNvSpPr>
                <a:spLocks/>
              </p:cNvSpPr>
              <p:nvPr/>
            </p:nvSpPr>
            <p:spPr bwMode="auto">
              <a:xfrm>
                <a:off x="-2093" y="1744"/>
                <a:ext cx="355" cy="143"/>
              </a:xfrm>
              <a:custGeom>
                <a:avLst/>
                <a:gdLst>
                  <a:gd name="T0" fmla="*/ 355 w 355"/>
                  <a:gd name="T1" fmla="*/ 0 h 143"/>
                  <a:gd name="T2" fmla="*/ 352 w 355"/>
                  <a:gd name="T3" fmla="*/ 36 h 143"/>
                  <a:gd name="T4" fmla="*/ 0 w 355"/>
                  <a:gd name="T5" fmla="*/ 143 h 143"/>
                  <a:gd name="T6" fmla="*/ 10 w 355"/>
                  <a:gd name="T7" fmla="*/ 103 h 143"/>
                  <a:gd name="T8" fmla="*/ 355 w 355"/>
                  <a:gd name="T9" fmla="*/ 0 h 143"/>
                </a:gdLst>
                <a:ahLst/>
                <a:cxnLst>
                  <a:cxn ang="0">
                    <a:pos x="T0" y="T1"/>
                  </a:cxn>
                  <a:cxn ang="0">
                    <a:pos x="T2" y="T3"/>
                  </a:cxn>
                  <a:cxn ang="0">
                    <a:pos x="T4" y="T5"/>
                  </a:cxn>
                  <a:cxn ang="0">
                    <a:pos x="T6" y="T7"/>
                  </a:cxn>
                  <a:cxn ang="0">
                    <a:pos x="T8" y="T9"/>
                  </a:cxn>
                </a:cxnLst>
                <a:rect l="0" t="0" r="r" b="b"/>
                <a:pathLst>
                  <a:path w="355" h="143">
                    <a:moveTo>
                      <a:pt x="355" y="0"/>
                    </a:moveTo>
                    <a:lnTo>
                      <a:pt x="352" y="36"/>
                    </a:lnTo>
                    <a:lnTo>
                      <a:pt x="0" y="143"/>
                    </a:lnTo>
                    <a:lnTo>
                      <a:pt x="10" y="103"/>
                    </a:lnTo>
                    <a:lnTo>
                      <a:pt x="355" y="0"/>
                    </a:lnTo>
                    <a:close/>
                  </a:path>
                </a:pathLst>
              </a:custGeom>
              <a:grpFill/>
              <a:ln w="0">
                <a:noFill/>
                <a:prstDash val="solid"/>
                <a:round/>
                <a:headEnd/>
                <a:tailEnd/>
              </a:ln>
            </p:spPr>
            <p:txBody>
              <a:bodyPr vert="horz" wrap="square" lIns="146304" tIns="73152" rIns="146304" bIns="73152" numCol="1" anchor="t" anchorCtr="0" compatLnSpc="1">
                <a:prstTxWarp prst="textNoShape">
                  <a:avLst/>
                </a:prstTxWarp>
              </a:bodyPr>
              <a:lstStyle/>
              <a:p>
                <a:endParaRPr lang="en-US" sz="2880" dirty="0">
                  <a:solidFill>
                    <a:prstClr val="white"/>
                  </a:solidFill>
                </a:endParaRPr>
              </a:p>
            </p:txBody>
          </p:sp>
          <p:sp>
            <p:nvSpPr>
              <p:cNvPr id="201" name="Freeform 42"/>
              <p:cNvSpPr>
                <a:spLocks/>
              </p:cNvSpPr>
              <p:nvPr/>
            </p:nvSpPr>
            <p:spPr bwMode="auto">
              <a:xfrm>
                <a:off x="-1307" y="1960"/>
                <a:ext cx="304" cy="56"/>
              </a:xfrm>
              <a:custGeom>
                <a:avLst/>
                <a:gdLst>
                  <a:gd name="T0" fmla="*/ 304 w 304"/>
                  <a:gd name="T1" fmla="*/ 0 h 56"/>
                  <a:gd name="T2" fmla="*/ 278 w 304"/>
                  <a:gd name="T3" fmla="*/ 56 h 56"/>
                  <a:gd name="T4" fmla="*/ 0 w 304"/>
                  <a:gd name="T5" fmla="*/ 56 h 56"/>
                  <a:gd name="T6" fmla="*/ 304 w 304"/>
                  <a:gd name="T7" fmla="*/ 0 h 56"/>
                </a:gdLst>
                <a:ahLst/>
                <a:cxnLst>
                  <a:cxn ang="0">
                    <a:pos x="T0" y="T1"/>
                  </a:cxn>
                  <a:cxn ang="0">
                    <a:pos x="T2" y="T3"/>
                  </a:cxn>
                  <a:cxn ang="0">
                    <a:pos x="T4" y="T5"/>
                  </a:cxn>
                  <a:cxn ang="0">
                    <a:pos x="T6" y="T7"/>
                  </a:cxn>
                </a:cxnLst>
                <a:rect l="0" t="0" r="r" b="b"/>
                <a:pathLst>
                  <a:path w="304" h="56">
                    <a:moveTo>
                      <a:pt x="304" y="0"/>
                    </a:moveTo>
                    <a:lnTo>
                      <a:pt x="278" y="56"/>
                    </a:lnTo>
                    <a:lnTo>
                      <a:pt x="0" y="56"/>
                    </a:lnTo>
                    <a:lnTo>
                      <a:pt x="304" y="0"/>
                    </a:lnTo>
                    <a:close/>
                  </a:path>
                </a:pathLst>
              </a:custGeom>
              <a:grpFill/>
              <a:ln w="0">
                <a:noFill/>
                <a:prstDash val="solid"/>
                <a:round/>
                <a:headEnd/>
                <a:tailEnd/>
              </a:ln>
            </p:spPr>
            <p:txBody>
              <a:bodyPr vert="horz" wrap="square" lIns="146304" tIns="73152" rIns="146304" bIns="73152" numCol="1" anchor="t" anchorCtr="0" compatLnSpc="1">
                <a:prstTxWarp prst="textNoShape">
                  <a:avLst/>
                </a:prstTxWarp>
              </a:bodyPr>
              <a:lstStyle/>
              <a:p>
                <a:endParaRPr lang="en-US" sz="2880" dirty="0">
                  <a:solidFill>
                    <a:prstClr val="white"/>
                  </a:solidFill>
                </a:endParaRPr>
              </a:p>
            </p:txBody>
          </p:sp>
          <p:sp>
            <p:nvSpPr>
              <p:cNvPr id="202" name="Freeform 43"/>
              <p:cNvSpPr>
                <a:spLocks/>
              </p:cNvSpPr>
              <p:nvPr/>
            </p:nvSpPr>
            <p:spPr bwMode="auto">
              <a:xfrm>
                <a:off x="-3092" y="1040"/>
                <a:ext cx="242" cy="111"/>
              </a:xfrm>
              <a:custGeom>
                <a:avLst/>
                <a:gdLst>
                  <a:gd name="T0" fmla="*/ 242 w 242"/>
                  <a:gd name="T1" fmla="*/ 0 h 111"/>
                  <a:gd name="T2" fmla="*/ 235 w 242"/>
                  <a:gd name="T3" fmla="*/ 41 h 111"/>
                  <a:gd name="T4" fmla="*/ 199 w 242"/>
                  <a:gd name="T5" fmla="*/ 44 h 111"/>
                  <a:gd name="T6" fmla="*/ 162 w 242"/>
                  <a:gd name="T7" fmla="*/ 49 h 111"/>
                  <a:gd name="T8" fmla="*/ 127 w 242"/>
                  <a:gd name="T9" fmla="*/ 53 h 111"/>
                  <a:gd name="T10" fmla="*/ 94 w 242"/>
                  <a:gd name="T11" fmla="*/ 59 h 111"/>
                  <a:gd name="T12" fmla="*/ 65 w 242"/>
                  <a:gd name="T13" fmla="*/ 68 h 111"/>
                  <a:gd name="T14" fmla="*/ 38 w 242"/>
                  <a:gd name="T15" fmla="*/ 79 h 111"/>
                  <a:gd name="T16" fmla="*/ 16 w 242"/>
                  <a:gd name="T17" fmla="*/ 93 h 111"/>
                  <a:gd name="T18" fmla="*/ 0 w 242"/>
                  <a:gd name="T19" fmla="*/ 111 h 111"/>
                  <a:gd name="T20" fmla="*/ 13 w 242"/>
                  <a:gd name="T21" fmla="*/ 88 h 111"/>
                  <a:gd name="T22" fmla="*/ 35 w 242"/>
                  <a:gd name="T23" fmla="*/ 67 h 111"/>
                  <a:gd name="T24" fmla="*/ 60 w 242"/>
                  <a:gd name="T25" fmla="*/ 50 h 111"/>
                  <a:gd name="T26" fmla="*/ 91 w 242"/>
                  <a:gd name="T27" fmla="*/ 37 h 111"/>
                  <a:gd name="T28" fmla="*/ 124 w 242"/>
                  <a:gd name="T29" fmla="*/ 26 h 111"/>
                  <a:gd name="T30" fmla="*/ 161 w 242"/>
                  <a:gd name="T31" fmla="*/ 15 h 111"/>
                  <a:gd name="T32" fmla="*/ 200 w 242"/>
                  <a:gd name="T33" fmla="*/ 8 h 111"/>
                  <a:gd name="T34" fmla="*/ 242 w 242"/>
                  <a:gd name="T35"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2" h="111">
                    <a:moveTo>
                      <a:pt x="242" y="0"/>
                    </a:moveTo>
                    <a:lnTo>
                      <a:pt x="235" y="41"/>
                    </a:lnTo>
                    <a:lnTo>
                      <a:pt x="199" y="44"/>
                    </a:lnTo>
                    <a:lnTo>
                      <a:pt x="162" y="49"/>
                    </a:lnTo>
                    <a:lnTo>
                      <a:pt x="127" y="53"/>
                    </a:lnTo>
                    <a:lnTo>
                      <a:pt x="94" y="59"/>
                    </a:lnTo>
                    <a:lnTo>
                      <a:pt x="65" y="68"/>
                    </a:lnTo>
                    <a:lnTo>
                      <a:pt x="38" y="79"/>
                    </a:lnTo>
                    <a:lnTo>
                      <a:pt x="16" y="93"/>
                    </a:lnTo>
                    <a:lnTo>
                      <a:pt x="0" y="111"/>
                    </a:lnTo>
                    <a:lnTo>
                      <a:pt x="13" y="88"/>
                    </a:lnTo>
                    <a:lnTo>
                      <a:pt x="35" y="67"/>
                    </a:lnTo>
                    <a:lnTo>
                      <a:pt x="60" y="50"/>
                    </a:lnTo>
                    <a:lnTo>
                      <a:pt x="91" y="37"/>
                    </a:lnTo>
                    <a:lnTo>
                      <a:pt x="124" y="26"/>
                    </a:lnTo>
                    <a:lnTo>
                      <a:pt x="161" y="15"/>
                    </a:lnTo>
                    <a:lnTo>
                      <a:pt x="200" y="8"/>
                    </a:lnTo>
                    <a:lnTo>
                      <a:pt x="242" y="0"/>
                    </a:lnTo>
                    <a:close/>
                  </a:path>
                </a:pathLst>
              </a:custGeom>
              <a:grpFill/>
              <a:ln w="0">
                <a:noFill/>
                <a:prstDash val="solid"/>
                <a:round/>
                <a:headEnd/>
                <a:tailEnd/>
              </a:ln>
            </p:spPr>
            <p:txBody>
              <a:bodyPr vert="horz" wrap="square" lIns="146304" tIns="73152" rIns="146304" bIns="73152" numCol="1" anchor="t" anchorCtr="0" compatLnSpc="1">
                <a:prstTxWarp prst="textNoShape">
                  <a:avLst/>
                </a:prstTxWarp>
              </a:bodyPr>
              <a:lstStyle/>
              <a:p>
                <a:endParaRPr lang="en-US" sz="2880" dirty="0">
                  <a:solidFill>
                    <a:prstClr val="white"/>
                  </a:solidFill>
                </a:endParaRPr>
              </a:p>
            </p:txBody>
          </p:sp>
        </p:grpSp>
        <p:grpSp>
          <p:nvGrpSpPr>
            <p:cNvPr id="108" name="Group 107"/>
            <p:cNvGrpSpPr/>
            <p:nvPr/>
          </p:nvGrpSpPr>
          <p:grpSpPr>
            <a:xfrm>
              <a:off x="4387329" y="2899004"/>
              <a:ext cx="868118" cy="1335738"/>
              <a:chOff x="2601611" y="2517700"/>
              <a:chExt cx="515591" cy="793319"/>
            </a:xfrm>
            <a:solidFill>
              <a:schemeClr val="accent2"/>
            </a:solidFill>
          </p:grpSpPr>
          <p:sp>
            <p:nvSpPr>
              <p:cNvPr id="163" name="Freeform 73"/>
              <p:cNvSpPr>
                <a:spLocks noEditPoints="1"/>
              </p:cNvSpPr>
              <p:nvPr/>
            </p:nvSpPr>
            <p:spPr bwMode="auto">
              <a:xfrm>
                <a:off x="2702603" y="2730979"/>
                <a:ext cx="313275" cy="580040"/>
              </a:xfrm>
              <a:custGeom>
                <a:avLst/>
                <a:gdLst>
                  <a:gd name="T0" fmla="*/ 227 w 399"/>
                  <a:gd name="T1" fmla="*/ 177 h 739"/>
                  <a:gd name="T2" fmla="*/ 227 w 399"/>
                  <a:gd name="T3" fmla="*/ 106 h 739"/>
                  <a:gd name="T4" fmla="*/ 227 w 399"/>
                  <a:gd name="T5" fmla="*/ 106 h 739"/>
                  <a:gd name="T6" fmla="*/ 256 w 399"/>
                  <a:gd name="T7" fmla="*/ 57 h 739"/>
                  <a:gd name="T8" fmla="*/ 199 w 399"/>
                  <a:gd name="T9" fmla="*/ 0 h 739"/>
                  <a:gd name="T10" fmla="*/ 143 w 399"/>
                  <a:gd name="T11" fmla="*/ 57 h 739"/>
                  <a:gd name="T12" fmla="*/ 172 w 399"/>
                  <a:gd name="T13" fmla="*/ 106 h 739"/>
                  <a:gd name="T14" fmla="*/ 172 w 399"/>
                  <a:gd name="T15" fmla="*/ 106 h 739"/>
                  <a:gd name="T16" fmla="*/ 172 w 399"/>
                  <a:gd name="T17" fmla="*/ 177 h 739"/>
                  <a:gd name="T18" fmla="*/ 116 w 399"/>
                  <a:gd name="T19" fmla="*/ 177 h 739"/>
                  <a:gd name="T20" fmla="*/ 0 w 399"/>
                  <a:gd name="T21" fmla="*/ 739 h 739"/>
                  <a:gd name="T22" fmla="*/ 55 w 399"/>
                  <a:gd name="T23" fmla="*/ 739 h 739"/>
                  <a:gd name="T24" fmla="*/ 79 w 399"/>
                  <a:gd name="T25" fmla="*/ 624 h 739"/>
                  <a:gd name="T26" fmla="*/ 320 w 399"/>
                  <a:gd name="T27" fmla="*/ 624 h 739"/>
                  <a:gd name="T28" fmla="*/ 344 w 399"/>
                  <a:gd name="T29" fmla="*/ 739 h 739"/>
                  <a:gd name="T30" fmla="*/ 399 w 399"/>
                  <a:gd name="T31" fmla="*/ 739 h 739"/>
                  <a:gd name="T32" fmla="*/ 283 w 399"/>
                  <a:gd name="T33" fmla="*/ 177 h 739"/>
                  <a:gd name="T34" fmla="*/ 227 w 399"/>
                  <a:gd name="T35" fmla="*/ 177 h 739"/>
                  <a:gd name="T36" fmla="*/ 272 w 399"/>
                  <a:gd name="T37" fmla="*/ 391 h 739"/>
                  <a:gd name="T38" fmla="*/ 170 w 399"/>
                  <a:gd name="T39" fmla="*/ 326 h 739"/>
                  <a:gd name="T40" fmla="*/ 258 w 399"/>
                  <a:gd name="T41" fmla="*/ 326 h 739"/>
                  <a:gd name="T42" fmla="*/ 272 w 399"/>
                  <a:gd name="T43" fmla="*/ 391 h 739"/>
                  <a:gd name="T44" fmla="*/ 245 w 399"/>
                  <a:gd name="T45" fmla="*/ 263 h 739"/>
                  <a:gd name="T46" fmla="*/ 195 w 399"/>
                  <a:gd name="T47" fmla="*/ 231 h 739"/>
                  <a:gd name="T48" fmla="*/ 239 w 399"/>
                  <a:gd name="T49" fmla="*/ 231 h 739"/>
                  <a:gd name="T50" fmla="*/ 245 w 399"/>
                  <a:gd name="T51" fmla="*/ 263 h 739"/>
                  <a:gd name="T52" fmla="*/ 157 w 399"/>
                  <a:gd name="T53" fmla="*/ 248 h 739"/>
                  <a:gd name="T54" fmla="*/ 228 w 399"/>
                  <a:gd name="T55" fmla="*/ 292 h 739"/>
                  <a:gd name="T56" fmla="*/ 148 w 399"/>
                  <a:gd name="T57" fmla="*/ 292 h 739"/>
                  <a:gd name="T58" fmla="*/ 157 w 399"/>
                  <a:gd name="T59" fmla="*/ 248 h 739"/>
                  <a:gd name="T60" fmla="*/ 137 w 399"/>
                  <a:gd name="T61" fmla="*/ 345 h 739"/>
                  <a:gd name="T62" fmla="*/ 251 w 399"/>
                  <a:gd name="T63" fmla="*/ 418 h 739"/>
                  <a:gd name="T64" fmla="*/ 122 w 399"/>
                  <a:gd name="T65" fmla="*/ 418 h 739"/>
                  <a:gd name="T66" fmla="*/ 137 w 399"/>
                  <a:gd name="T67" fmla="*/ 345 h 739"/>
                  <a:gd name="T68" fmla="*/ 86 w 399"/>
                  <a:gd name="T69" fmla="*/ 591 h 739"/>
                  <a:gd name="T70" fmla="*/ 112 w 399"/>
                  <a:gd name="T71" fmla="*/ 465 h 739"/>
                  <a:gd name="T72" fmla="*/ 288 w 399"/>
                  <a:gd name="T73" fmla="*/ 591 h 739"/>
                  <a:gd name="T74" fmla="*/ 86 w 399"/>
                  <a:gd name="T75" fmla="*/ 591 h 739"/>
                  <a:gd name="T76" fmla="*/ 307 w 399"/>
                  <a:gd name="T77" fmla="*/ 563 h 739"/>
                  <a:gd name="T78" fmla="*/ 152 w 399"/>
                  <a:gd name="T79" fmla="*/ 452 h 739"/>
                  <a:gd name="T80" fmla="*/ 284 w 399"/>
                  <a:gd name="T81" fmla="*/ 452 h 739"/>
                  <a:gd name="T82" fmla="*/ 307 w 399"/>
                  <a:gd name="T83" fmla="*/ 563 h 7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99" h="739">
                    <a:moveTo>
                      <a:pt x="227" y="177"/>
                    </a:moveTo>
                    <a:cubicBezTo>
                      <a:pt x="227" y="106"/>
                      <a:pt x="227" y="106"/>
                      <a:pt x="227" y="106"/>
                    </a:cubicBezTo>
                    <a:cubicBezTo>
                      <a:pt x="227" y="106"/>
                      <a:pt x="227" y="106"/>
                      <a:pt x="227" y="106"/>
                    </a:cubicBezTo>
                    <a:cubicBezTo>
                      <a:pt x="244" y="97"/>
                      <a:pt x="256" y="78"/>
                      <a:pt x="256" y="57"/>
                    </a:cubicBezTo>
                    <a:cubicBezTo>
                      <a:pt x="256" y="25"/>
                      <a:pt x="231" y="0"/>
                      <a:pt x="199" y="0"/>
                    </a:cubicBezTo>
                    <a:cubicBezTo>
                      <a:pt x="168" y="0"/>
                      <a:pt x="143" y="25"/>
                      <a:pt x="143" y="57"/>
                    </a:cubicBezTo>
                    <a:cubicBezTo>
                      <a:pt x="143" y="78"/>
                      <a:pt x="155" y="97"/>
                      <a:pt x="172" y="106"/>
                    </a:cubicBezTo>
                    <a:cubicBezTo>
                      <a:pt x="172" y="106"/>
                      <a:pt x="172" y="106"/>
                      <a:pt x="172" y="106"/>
                    </a:cubicBezTo>
                    <a:cubicBezTo>
                      <a:pt x="172" y="177"/>
                      <a:pt x="172" y="177"/>
                      <a:pt x="172" y="177"/>
                    </a:cubicBezTo>
                    <a:cubicBezTo>
                      <a:pt x="116" y="177"/>
                      <a:pt x="116" y="177"/>
                      <a:pt x="116" y="177"/>
                    </a:cubicBezTo>
                    <a:cubicBezTo>
                      <a:pt x="0" y="739"/>
                      <a:pt x="0" y="739"/>
                      <a:pt x="0" y="739"/>
                    </a:cubicBezTo>
                    <a:cubicBezTo>
                      <a:pt x="55" y="739"/>
                      <a:pt x="55" y="739"/>
                      <a:pt x="55" y="739"/>
                    </a:cubicBezTo>
                    <a:cubicBezTo>
                      <a:pt x="79" y="624"/>
                      <a:pt x="79" y="624"/>
                      <a:pt x="79" y="624"/>
                    </a:cubicBezTo>
                    <a:cubicBezTo>
                      <a:pt x="320" y="624"/>
                      <a:pt x="320" y="624"/>
                      <a:pt x="320" y="624"/>
                    </a:cubicBezTo>
                    <a:cubicBezTo>
                      <a:pt x="344" y="739"/>
                      <a:pt x="344" y="739"/>
                      <a:pt x="344" y="739"/>
                    </a:cubicBezTo>
                    <a:cubicBezTo>
                      <a:pt x="399" y="739"/>
                      <a:pt x="399" y="739"/>
                      <a:pt x="399" y="739"/>
                    </a:cubicBezTo>
                    <a:cubicBezTo>
                      <a:pt x="283" y="177"/>
                      <a:pt x="283" y="177"/>
                      <a:pt x="283" y="177"/>
                    </a:cubicBezTo>
                    <a:lnTo>
                      <a:pt x="227" y="177"/>
                    </a:lnTo>
                    <a:close/>
                    <a:moveTo>
                      <a:pt x="272" y="391"/>
                    </a:moveTo>
                    <a:cubicBezTo>
                      <a:pt x="170" y="326"/>
                      <a:pt x="170" y="326"/>
                      <a:pt x="170" y="326"/>
                    </a:cubicBezTo>
                    <a:cubicBezTo>
                      <a:pt x="258" y="326"/>
                      <a:pt x="258" y="326"/>
                      <a:pt x="258" y="326"/>
                    </a:cubicBezTo>
                    <a:lnTo>
                      <a:pt x="272" y="391"/>
                    </a:lnTo>
                    <a:close/>
                    <a:moveTo>
                      <a:pt x="245" y="263"/>
                    </a:moveTo>
                    <a:cubicBezTo>
                      <a:pt x="195" y="231"/>
                      <a:pt x="195" y="231"/>
                      <a:pt x="195" y="231"/>
                    </a:cubicBezTo>
                    <a:cubicBezTo>
                      <a:pt x="239" y="231"/>
                      <a:pt x="239" y="231"/>
                      <a:pt x="239" y="231"/>
                    </a:cubicBezTo>
                    <a:lnTo>
                      <a:pt x="245" y="263"/>
                    </a:lnTo>
                    <a:close/>
                    <a:moveTo>
                      <a:pt x="157" y="248"/>
                    </a:moveTo>
                    <a:cubicBezTo>
                      <a:pt x="228" y="292"/>
                      <a:pt x="228" y="292"/>
                      <a:pt x="228" y="292"/>
                    </a:cubicBezTo>
                    <a:cubicBezTo>
                      <a:pt x="148" y="292"/>
                      <a:pt x="148" y="292"/>
                      <a:pt x="148" y="292"/>
                    </a:cubicBezTo>
                    <a:lnTo>
                      <a:pt x="157" y="248"/>
                    </a:lnTo>
                    <a:close/>
                    <a:moveTo>
                      <a:pt x="137" y="345"/>
                    </a:moveTo>
                    <a:cubicBezTo>
                      <a:pt x="251" y="418"/>
                      <a:pt x="251" y="418"/>
                      <a:pt x="251" y="418"/>
                    </a:cubicBezTo>
                    <a:cubicBezTo>
                      <a:pt x="122" y="418"/>
                      <a:pt x="122" y="418"/>
                      <a:pt x="122" y="418"/>
                    </a:cubicBezTo>
                    <a:lnTo>
                      <a:pt x="137" y="345"/>
                    </a:lnTo>
                    <a:close/>
                    <a:moveTo>
                      <a:pt x="86" y="591"/>
                    </a:moveTo>
                    <a:cubicBezTo>
                      <a:pt x="112" y="465"/>
                      <a:pt x="112" y="465"/>
                      <a:pt x="112" y="465"/>
                    </a:cubicBezTo>
                    <a:cubicBezTo>
                      <a:pt x="288" y="591"/>
                      <a:pt x="288" y="591"/>
                      <a:pt x="288" y="591"/>
                    </a:cubicBezTo>
                    <a:lnTo>
                      <a:pt x="86" y="591"/>
                    </a:lnTo>
                    <a:close/>
                    <a:moveTo>
                      <a:pt x="307" y="563"/>
                    </a:moveTo>
                    <a:cubicBezTo>
                      <a:pt x="152" y="452"/>
                      <a:pt x="152" y="452"/>
                      <a:pt x="152" y="452"/>
                    </a:cubicBezTo>
                    <a:cubicBezTo>
                      <a:pt x="284" y="452"/>
                      <a:pt x="284" y="452"/>
                      <a:pt x="284" y="452"/>
                    </a:cubicBezTo>
                    <a:lnTo>
                      <a:pt x="307" y="5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endParaRPr lang="en-US" sz="1280" dirty="0">
                  <a:solidFill>
                    <a:prstClr val="white"/>
                  </a:solidFill>
                </a:endParaRPr>
              </a:p>
            </p:txBody>
          </p:sp>
          <p:sp>
            <p:nvSpPr>
              <p:cNvPr id="164" name="Freeform 74"/>
              <p:cNvSpPr>
                <a:spLocks/>
              </p:cNvSpPr>
              <p:nvPr/>
            </p:nvSpPr>
            <p:spPr bwMode="auto">
              <a:xfrm>
                <a:off x="2680013" y="2611715"/>
                <a:ext cx="342841" cy="279389"/>
              </a:xfrm>
              <a:custGeom>
                <a:avLst/>
                <a:gdLst>
                  <a:gd name="T0" fmla="*/ 376 w 437"/>
                  <a:gd name="T1" fmla="*/ 356 h 356"/>
                  <a:gd name="T2" fmla="*/ 333 w 437"/>
                  <a:gd name="T3" fmla="*/ 313 h 356"/>
                  <a:gd name="T4" fmla="*/ 376 w 437"/>
                  <a:gd name="T5" fmla="*/ 209 h 356"/>
                  <a:gd name="T6" fmla="*/ 333 w 437"/>
                  <a:gd name="T7" fmla="*/ 104 h 356"/>
                  <a:gd name="T8" fmla="*/ 228 w 437"/>
                  <a:gd name="T9" fmla="*/ 61 h 356"/>
                  <a:gd name="T10" fmla="*/ 124 w 437"/>
                  <a:gd name="T11" fmla="*/ 104 h 356"/>
                  <a:gd name="T12" fmla="*/ 124 w 437"/>
                  <a:gd name="T13" fmla="*/ 313 h 356"/>
                  <a:gd name="T14" fmla="*/ 81 w 437"/>
                  <a:gd name="T15" fmla="*/ 356 h 356"/>
                  <a:gd name="T16" fmla="*/ 81 w 437"/>
                  <a:gd name="T17" fmla="*/ 61 h 356"/>
                  <a:gd name="T18" fmla="*/ 228 w 437"/>
                  <a:gd name="T19" fmla="*/ 0 h 356"/>
                  <a:gd name="T20" fmla="*/ 376 w 437"/>
                  <a:gd name="T21" fmla="*/ 61 h 356"/>
                  <a:gd name="T22" fmla="*/ 437 w 437"/>
                  <a:gd name="T23" fmla="*/ 209 h 356"/>
                  <a:gd name="T24" fmla="*/ 376 w 437"/>
                  <a:gd name="T25" fmla="*/ 356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7" h="356">
                    <a:moveTo>
                      <a:pt x="376" y="356"/>
                    </a:moveTo>
                    <a:cubicBezTo>
                      <a:pt x="333" y="313"/>
                      <a:pt x="333" y="313"/>
                      <a:pt x="333" y="313"/>
                    </a:cubicBezTo>
                    <a:cubicBezTo>
                      <a:pt x="361" y="285"/>
                      <a:pt x="376" y="248"/>
                      <a:pt x="376" y="209"/>
                    </a:cubicBezTo>
                    <a:cubicBezTo>
                      <a:pt x="376" y="169"/>
                      <a:pt x="361" y="132"/>
                      <a:pt x="333" y="104"/>
                    </a:cubicBezTo>
                    <a:cubicBezTo>
                      <a:pt x="305" y="76"/>
                      <a:pt x="268" y="61"/>
                      <a:pt x="228" y="61"/>
                    </a:cubicBezTo>
                    <a:cubicBezTo>
                      <a:pt x="189" y="61"/>
                      <a:pt x="152" y="76"/>
                      <a:pt x="124" y="104"/>
                    </a:cubicBezTo>
                    <a:cubicBezTo>
                      <a:pt x="66" y="162"/>
                      <a:pt x="66" y="255"/>
                      <a:pt x="124" y="313"/>
                    </a:cubicBezTo>
                    <a:cubicBezTo>
                      <a:pt x="81" y="356"/>
                      <a:pt x="81" y="356"/>
                      <a:pt x="81" y="356"/>
                    </a:cubicBezTo>
                    <a:cubicBezTo>
                      <a:pt x="0" y="275"/>
                      <a:pt x="0" y="142"/>
                      <a:pt x="81" y="61"/>
                    </a:cubicBezTo>
                    <a:cubicBezTo>
                      <a:pt x="120" y="22"/>
                      <a:pt x="173" y="0"/>
                      <a:pt x="228" y="0"/>
                    </a:cubicBezTo>
                    <a:cubicBezTo>
                      <a:pt x="284" y="0"/>
                      <a:pt x="336" y="22"/>
                      <a:pt x="376" y="61"/>
                    </a:cubicBezTo>
                    <a:cubicBezTo>
                      <a:pt x="415" y="101"/>
                      <a:pt x="437" y="153"/>
                      <a:pt x="437" y="209"/>
                    </a:cubicBezTo>
                    <a:cubicBezTo>
                      <a:pt x="437" y="264"/>
                      <a:pt x="415" y="317"/>
                      <a:pt x="376" y="35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endParaRPr lang="en-US" sz="1280" dirty="0">
                  <a:solidFill>
                    <a:prstClr val="white"/>
                  </a:solidFill>
                </a:endParaRPr>
              </a:p>
            </p:txBody>
          </p:sp>
          <p:sp>
            <p:nvSpPr>
              <p:cNvPr id="165" name="Freeform 75"/>
              <p:cNvSpPr>
                <a:spLocks/>
              </p:cNvSpPr>
              <p:nvPr/>
            </p:nvSpPr>
            <p:spPr bwMode="auto">
              <a:xfrm>
                <a:off x="2601611" y="2517700"/>
                <a:ext cx="515591" cy="440179"/>
              </a:xfrm>
              <a:custGeom>
                <a:avLst/>
                <a:gdLst>
                  <a:gd name="T0" fmla="*/ 561 w 657"/>
                  <a:gd name="T1" fmla="*/ 561 h 561"/>
                  <a:gd name="T2" fmla="*/ 518 w 657"/>
                  <a:gd name="T3" fmla="*/ 518 h 561"/>
                  <a:gd name="T4" fmla="*/ 596 w 657"/>
                  <a:gd name="T5" fmla="*/ 329 h 561"/>
                  <a:gd name="T6" fmla="*/ 518 w 657"/>
                  <a:gd name="T7" fmla="*/ 140 h 561"/>
                  <a:gd name="T8" fmla="*/ 328 w 657"/>
                  <a:gd name="T9" fmla="*/ 61 h 561"/>
                  <a:gd name="T10" fmla="*/ 139 w 657"/>
                  <a:gd name="T11" fmla="*/ 140 h 561"/>
                  <a:gd name="T12" fmla="*/ 61 w 657"/>
                  <a:gd name="T13" fmla="*/ 329 h 561"/>
                  <a:gd name="T14" fmla="*/ 139 w 657"/>
                  <a:gd name="T15" fmla="*/ 518 h 561"/>
                  <a:gd name="T16" fmla="*/ 96 w 657"/>
                  <a:gd name="T17" fmla="*/ 561 h 561"/>
                  <a:gd name="T18" fmla="*/ 0 w 657"/>
                  <a:gd name="T19" fmla="*/ 329 h 561"/>
                  <a:gd name="T20" fmla="*/ 96 w 657"/>
                  <a:gd name="T21" fmla="*/ 97 h 561"/>
                  <a:gd name="T22" fmla="*/ 328 w 657"/>
                  <a:gd name="T23" fmla="*/ 0 h 561"/>
                  <a:gd name="T24" fmla="*/ 561 w 657"/>
                  <a:gd name="T25" fmla="*/ 97 h 561"/>
                  <a:gd name="T26" fmla="*/ 657 w 657"/>
                  <a:gd name="T27" fmla="*/ 329 h 561"/>
                  <a:gd name="T28" fmla="*/ 561 w 657"/>
                  <a:gd name="T29" fmla="*/ 561 h 5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57" h="561">
                    <a:moveTo>
                      <a:pt x="561" y="561"/>
                    </a:moveTo>
                    <a:cubicBezTo>
                      <a:pt x="518" y="518"/>
                      <a:pt x="518" y="518"/>
                      <a:pt x="518" y="518"/>
                    </a:cubicBezTo>
                    <a:cubicBezTo>
                      <a:pt x="568" y="467"/>
                      <a:pt x="596" y="400"/>
                      <a:pt x="596" y="329"/>
                    </a:cubicBezTo>
                    <a:cubicBezTo>
                      <a:pt x="596" y="257"/>
                      <a:pt x="568" y="190"/>
                      <a:pt x="518" y="140"/>
                    </a:cubicBezTo>
                    <a:cubicBezTo>
                      <a:pt x="467" y="89"/>
                      <a:pt x="400" y="61"/>
                      <a:pt x="328" y="61"/>
                    </a:cubicBezTo>
                    <a:cubicBezTo>
                      <a:pt x="257" y="61"/>
                      <a:pt x="190" y="89"/>
                      <a:pt x="139" y="140"/>
                    </a:cubicBezTo>
                    <a:cubicBezTo>
                      <a:pt x="89" y="190"/>
                      <a:pt x="61" y="257"/>
                      <a:pt x="61" y="329"/>
                    </a:cubicBezTo>
                    <a:cubicBezTo>
                      <a:pt x="61" y="400"/>
                      <a:pt x="89" y="467"/>
                      <a:pt x="139" y="518"/>
                    </a:cubicBezTo>
                    <a:cubicBezTo>
                      <a:pt x="96" y="561"/>
                      <a:pt x="96" y="561"/>
                      <a:pt x="96" y="561"/>
                    </a:cubicBezTo>
                    <a:cubicBezTo>
                      <a:pt x="34" y="499"/>
                      <a:pt x="0" y="416"/>
                      <a:pt x="0" y="329"/>
                    </a:cubicBezTo>
                    <a:cubicBezTo>
                      <a:pt x="0" y="241"/>
                      <a:pt x="34" y="159"/>
                      <a:pt x="96" y="97"/>
                    </a:cubicBezTo>
                    <a:cubicBezTo>
                      <a:pt x="158" y="35"/>
                      <a:pt x="241" y="0"/>
                      <a:pt x="328" y="0"/>
                    </a:cubicBezTo>
                    <a:cubicBezTo>
                      <a:pt x="416" y="0"/>
                      <a:pt x="499" y="35"/>
                      <a:pt x="561" y="97"/>
                    </a:cubicBezTo>
                    <a:cubicBezTo>
                      <a:pt x="622" y="159"/>
                      <a:pt x="657" y="241"/>
                      <a:pt x="657" y="329"/>
                    </a:cubicBezTo>
                    <a:cubicBezTo>
                      <a:pt x="657" y="416"/>
                      <a:pt x="622" y="499"/>
                      <a:pt x="561" y="56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endParaRPr lang="en-US" sz="1280" dirty="0">
                  <a:solidFill>
                    <a:prstClr val="white"/>
                  </a:solidFill>
                </a:endParaRPr>
              </a:p>
            </p:txBody>
          </p:sp>
        </p:grpSp>
        <p:sp>
          <p:nvSpPr>
            <p:cNvPr id="109" name="TextBox 108"/>
            <p:cNvSpPr txBox="1"/>
            <p:nvPr/>
          </p:nvSpPr>
          <p:spPr>
            <a:xfrm>
              <a:off x="4387329" y="2527732"/>
              <a:ext cx="868118" cy="289310"/>
            </a:xfrm>
            <a:prstGeom prst="rect">
              <a:avLst/>
            </a:prstGeom>
            <a:noFill/>
          </p:spPr>
          <p:txBody>
            <a:bodyPr wrap="square" lIns="0" rIns="0" rtlCol="0">
              <a:spAutoFit/>
            </a:bodyPr>
            <a:lstStyle/>
            <a:p>
              <a:pPr algn="ctr"/>
              <a:r>
                <a:rPr lang="en-US" sz="1280" dirty="0">
                  <a:solidFill>
                    <a:srgbClr val="FFFFFF"/>
                  </a:solidFill>
                </a:rPr>
                <a:t>M-MIMO</a:t>
              </a:r>
            </a:p>
          </p:txBody>
        </p:sp>
        <p:sp>
          <p:nvSpPr>
            <p:cNvPr id="110" name="TextBox 109"/>
            <p:cNvSpPr txBox="1"/>
            <p:nvPr/>
          </p:nvSpPr>
          <p:spPr>
            <a:xfrm>
              <a:off x="4387329" y="4234741"/>
              <a:ext cx="868118" cy="289310"/>
            </a:xfrm>
            <a:prstGeom prst="rect">
              <a:avLst/>
            </a:prstGeom>
            <a:noFill/>
          </p:spPr>
          <p:txBody>
            <a:bodyPr wrap="square" lIns="0" rIns="0" rtlCol="0">
              <a:spAutoFit/>
            </a:bodyPr>
            <a:lstStyle/>
            <a:p>
              <a:pPr algn="ctr"/>
              <a:r>
                <a:rPr lang="en-US" sz="1280" dirty="0">
                  <a:solidFill>
                    <a:srgbClr val="FFFFFF"/>
                  </a:solidFill>
                </a:rPr>
                <a:t>DU</a:t>
              </a:r>
            </a:p>
          </p:txBody>
        </p:sp>
        <p:sp>
          <p:nvSpPr>
            <p:cNvPr id="111" name="TextBox 110"/>
            <p:cNvSpPr txBox="1"/>
            <p:nvPr/>
          </p:nvSpPr>
          <p:spPr>
            <a:xfrm>
              <a:off x="5071536" y="4234741"/>
              <a:ext cx="868118" cy="289310"/>
            </a:xfrm>
            <a:prstGeom prst="rect">
              <a:avLst/>
            </a:prstGeom>
            <a:noFill/>
          </p:spPr>
          <p:txBody>
            <a:bodyPr wrap="square" lIns="0" rIns="0" rtlCol="0">
              <a:spAutoFit/>
            </a:bodyPr>
            <a:lstStyle/>
            <a:p>
              <a:pPr algn="ctr"/>
              <a:r>
                <a:rPr lang="en-US" sz="1280" dirty="0">
                  <a:solidFill>
                    <a:srgbClr val="FFFFFF"/>
                  </a:solidFill>
                </a:rPr>
                <a:t>CU</a:t>
              </a:r>
            </a:p>
          </p:txBody>
        </p:sp>
        <p:cxnSp>
          <p:nvCxnSpPr>
            <p:cNvPr id="112" name="Straight Connector 111"/>
            <p:cNvCxnSpPr/>
            <p:nvPr/>
          </p:nvCxnSpPr>
          <p:spPr>
            <a:xfrm>
              <a:off x="5678600" y="3898009"/>
              <a:ext cx="1076159" cy="0"/>
            </a:xfrm>
            <a:prstGeom prst="line">
              <a:avLst/>
            </a:prstGeom>
            <a:ln w="19050" cap="rnd">
              <a:solidFill>
                <a:schemeClr val="tx2"/>
              </a:solidFill>
              <a:prstDash val="solid"/>
            </a:ln>
          </p:spPr>
          <p:style>
            <a:lnRef idx="1">
              <a:schemeClr val="accent1"/>
            </a:lnRef>
            <a:fillRef idx="0">
              <a:schemeClr val="accent1"/>
            </a:fillRef>
            <a:effectRef idx="0">
              <a:schemeClr val="accent1"/>
            </a:effectRef>
            <a:fontRef idx="minor">
              <a:schemeClr val="tx1"/>
            </a:fontRef>
          </p:style>
        </p:cxnSp>
        <p:sp>
          <p:nvSpPr>
            <p:cNvPr id="113" name="TextBox 112"/>
            <p:cNvSpPr txBox="1"/>
            <p:nvPr/>
          </p:nvSpPr>
          <p:spPr>
            <a:xfrm>
              <a:off x="6017384" y="3544208"/>
              <a:ext cx="737375" cy="289310"/>
            </a:xfrm>
            <a:prstGeom prst="rect">
              <a:avLst/>
            </a:prstGeom>
            <a:noFill/>
          </p:spPr>
          <p:txBody>
            <a:bodyPr wrap="square" lIns="0" rIns="0" rtlCol="0">
              <a:spAutoFit/>
            </a:bodyPr>
            <a:lstStyle/>
            <a:p>
              <a:pPr algn="ctr"/>
              <a:r>
                <a:rPr lang="en-US" sz="1280" dirty="0" smtClean="0">
                  <a:solidFill>
                    <a:srgbClr val="FFFFFF"/>
                  </a:solidFill>
                </a:rPr>
                <a:t>IP</a:t>
              </a:r>
              <a:endParaRPr lang="en-US" sz="1280" dirty="0">
                <a:solidFill>
                  <a:srgbClr val="FFFFFF"/>
                </a:solidFill>
              </a:endParaRPr>
            </a:p>
          </p:txBody>
        </p:sp>
        <p:grpSp>
          <p:nvGrpSpPr>
            <p:cNvPr id="114" name="Group 113"/>
            <p:cNvGrpSpPr/>
            <p:nvPr/>
          </p:nvGrpSpPr>
          <p:grpSpPr>
            <a:xfrm>
              <a:off x="5323400" y="3582564"/>
              <a:ext cx="369414" cy="657136"/>
              <a:chOff x="5470467" y="1942485"/>
              <a:chExt cx="230884" cy="410710"/>
            </a:xfrm>
          </p:grpSpPr>
          <p:sp>
            <p:nvSpPr>
              <p:cNvPr id="160" name="Freeform 17"/>
              <p:cNvSpPr>
                <a:spLocks/>
              </p:cNvSpPr>
              <p:nvPr/>
            </p:nvSpPr>
            <p:spPr bwMode="auto">
              <a:xfrm>
                <a:off x="5519308" y="2001687"/>
                <a:ext cx="132462" cy="24420"/>
              </a:xfrm>
              <a:custGeom>
                <a:avLst/>
                <a:gdLst>
                  <a:gd name="T0" fmla="*/ 75 w 76"/>
                  <a:gd name="T1" fmla="*/ 14 h 14"/>
                  <a:gd name="T2" fmla="*/ 1 w 76"/>
                  <a:gd name="T3" fmla="*/ 14 h 14"/>
                  <a:gd name="T4" fmla="*/ 0 w 76"/>
                  <a:gd name="T5" fmla="*/ 13 h 14"/>
                  <a:gd name="T6" fmla="*/ 0 w 76"/>
                  <a:gd name="T7" fmla="*/ 1 h 14"/>
                  <a:gd name="T8" fmla="*/ 1 w 76"/>
                  <a:gd name="T9" fmla="*/ 0 h 14"/>
                  <a:gd name="T10" fmla="*/ 75 w 76"/>
                  <a:gd name="T11" fmla="*/ 0 h 14"/>
                  <a:gd name="T12" fmla="*/ 76 w 76"/>
                  <a:gd name="T13" fmla="*/ 1 h 14"/>
                  <a:gd name="T14" fmla="*/ 76 w 76"/>
                  <a:gd name="T15" fmla="*/ 13 h 14"/>
                  <a:gd name="T16" fmla="*/ 75 w 76"/>
                  <a:gd name="T17"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14">
                    <a:moveTo>
                      <a:pt x="75" y="14"/>
                    </a:moveTo>
                    <a:cubicBezTo>
                      <a:pt x="1" y="14"/>
                      <a:pt x="1" y="14"/>
                      <a:pt x="1" y="14"/>
                    </a:cubicBezTo>
                    <a:cubicBezTo>
                      <a:pt x="0" y="14"/>
                      <a:pt x="0" y="14"/>
                      <a:pt x="0" y="13"/>
                    </a:cubicBezTo>
                    <a:cubicBezTo>
                      <a:pt x="0" y="1"/>
                      <a:pt x="0" y="1"/>
                      <a:pt x="0" y="1"/>
                    </a:cubicBezTo>
                    <a:cubicBezTo>
                      <a:pt x="0" y="1"/>
                      <a:pt x="0" y="0"/>
                      <a:pt x="1" y="0"/>
                    </a:cubicBezTo>
                    <a:cubicBezTo>
                      <a:pt x="75" y="0"/>
                      <a:pt x="75" y="0"/>
                      <a:pt x="75" y="0"/>
                    </a:cubicBezTo>
                    <a:cubicBezTo>
                      <a:pt x="75" y="0"/>
                      <a:pt x="76" y="1"/>
                      <a:pt x="76" y="1"/>
                    </a:cubicBezTo>
                    <a:cubicBezTo>
                      <a:pt x="76" y="13"/>
                      <a:pt x="76" y="13"/>
                      <a:pt x="76" y="13"/>
                    </a:cubicBezTo>
                    <a:cubicBezTo>
                      <a:pt x="76" y="14"/>
                      <a:pt x="75" y="14"/>
                      <a:pt x="75" y="14"/>
                    </a:cubicBezTo>
                  </a:path>
                </a:pathLst>
              </a:custGeom>
              <a:solidFill>
                <a:srgbClr val="FFFFFF"/>
              </a:solidFill>
              <a:ln>
                <a:noFill/>
              </a:ln>
              <a:extLst/>
            </p:spPr>
            <p:txBody>
              <a:bodyPr vert="horz" wrap="square" lIns="146304" tIns="73152" rIns="146304" bIns="73152" numCol="1" anchor="t" anchorCtr="0" compatLnSpc="1">
                <a:prstTxWarp prst="textNoShape">
                  <a:avLst/>
                </a:prstTxWarp>
              </a:bodyPr>
              <a:lstStyle/>
              <a:p>
                <a:endParaRPr lang="en-US" sz="1280" dirty="0">
                  <a:solidFill>
                    <a:prstClr val="white"/>
                  </a:solidFill>
                </a:endParaRPr>
              </a:p>
            </p:txBody>
          </p:sp>
          <p:sp>
            <p:nvSpPr>
              <p:cNvPr id="161" name="Freeform 18"/>
              <p:cNvSpPr>
                <a:spLocks/>
              </p:cNvSpPr>
              <p:nvPr/>
            </p:nvSpPr>
            <p:spPr bwMode="auto">
              <a:xfrm>
                <a:off x="5519308" y="2050527"/>
                <a:ext cx="132462" cy="25160"/>
              </a:xfrm>
              <a:custGeom>
                <a:avLst/>
                <a:gdLst>
                  <a:gd name="T0" fmla="*/ 75 w 76"/>
                  <a:gd name="T1" fmla="*/ 14 h 14"/>
                  <a:gd name="T2" fmla="*/ 1 w 76"/>
                  <a:gd name="T3" fmla="*/ 14 h 14"/>
                  <a:gd name="T4" fmla="*/ 0 w 76"/>
                  <a:gd name="T5" fmla="*/ 13 h 14"/>
                  <a:gd name="T6" fmla="*/ 0 w 76"/>
                  <a:gd name="T7" fmla="*/ 1 h 14"/>
                  <a:gd name="T8" fmla="*/ 1 w 76"/>
                  <a:gd name="T9" fmla="*/ 0 h 14"/>
                  <a:gd name="T10" fmla="*/ 75 w 76"/>
                  <a:gd name="T11" fmla="*/ 0 h 14"/>
                  <a:gd name="T12" fmla="*/ 76 w 76"/>
                  <a:gd name="T13" fmla="*/ 1 h 14"/>
                  <a:gd name="T14" fmla="*/ 76 w 76"/>
                  <a:gd name="T15" fmla="*/ 13 h 14"/>
                  <a:gd name="T16" fmla="*/ 75 w 76"/>
                  <a:gd name="T17"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14">
                    <a:moveTo>
                      <a:pt x="75" y="14"/>
                    </a:moveTo>
                    <a:cubicBezTo>
                      <a:pt x="1" y="14"/>
                      <a:pt x="1" y="14"/>
                      <a:pt x="1" y="14"/>
                    </a:cubicBezTo>
                    <a:cubicBezTo>
                      <a:pt x="0" y="14"/>
                      <a:pt x="0" y="13"/>
                      <a:pt x="0" y="13"/>
                    </a:cubicBezTo>
                    <a:cubicBezTo>
                      <a:pt x="0" y="1"/>
                      <a:pt x="0" y="1"/>
                      <a:pt x="0" y="1"/>
                    </a:cubicBezTo>
                    <a:cubicBezTo>
                      <a:pt x="0" y="0"/>
                      <a:pt x="0" y="0"/>
                      <a:pt x="1" y="0"/>
                    </a:cubicBezTo>
                    <a:cubicBezTo>
                      <a:pt x="75" y="0"/>
                      <a:pt x="75" y="0"/>
                      <a:pt x="75" y="0"/>
                    </a:cubicBezTo>
                    <a:cubicBezTo>
                      <a:pt x="75" y="0"/>
                      <a:pt x="76" y="0"/>
                      <a:pt x="76" y="1"/>
                    </a:cubicBezTo>
                    <a:cubicBezTo>
                      <a:pt x="76" y="13"/>
                      <a:pt x="76" y="13"/>
                      <a:pt x="76" y="13"/>
                    </a:cubicBezTo>
                    <a:cubicBezTo>
                      <a:pt x="76" y="13"/>
                      <a:pt x="75" y="14"/>
                      <a:pt x="75" y="14"/>
                    </a:cubicBezTo>
                  </a:path>
                </a:pathLst>
              </a:custGeom>
              <a:solidFill>
                <a:srgbClr val="FFFFFF"/>
              </a:solidFill>
              <a:ln>
                <a:noFill/>
              </a:ln>
              <a:extLst/>
            </p:spPr>
            <p:txBody>
              <a:bodyPr vert="horz" wrap="square" lIns="146304" tIns="73152" rIns="146304" bIns="73152" numCol="1" anchor="t" anchorCtr="0" compatLnSpc="1">
                <a:prstTxWarp prst="textNoShape">
                  <a:avLst/>
                </a:prstTxWarp>
              </a:bodyPr>
              <a:lstStyle/>
              <a:p>
                <a:endParaRPr lang="en-US" sz="1280" dirty="0">
                  <a:solidFill>
                    <a:prstClr val="white"/>
                  </a:solidFill>
                </a:endParaRPr>
              </a:p>
            </p:txBody>
          </p:sp>
          <p:sp>
            <p:nvSpPr>
              <p:cNvPr id="162" name="Freeform 16"/>
              <p:cNvSpPr>
                <a:spLocks noEditPoints="1"/>
              </p:cNvSpPr>
              <p:nvPr/>
            </p:nvSpPr>
            <p:spPr bwMode="auto">
              <a:xfrm>
                <a:off x="5470467" y="1942485"/>
                <a:ext cx="230884" cy="410710"/>
              </a:xfrm>
              <a:custGeom>
                <a:avLst/>
                <a:gdLst>
                  <a:gd name="T0" fmla="*/ 130 w 132"/>
                  <a:gd name="T1" fmla="*/ 235 h 235"/>
                  <a:gd name="T2" fmla="*/ 2 w 132"/>
                  <a:gd name="T3" fmla="*/ 235 h 235"/>
                  <a:gd name="T4" fmla="*/ 0 w 132"/>
                  <a:gd name="T5" fmla="*/ 233 h 235"/>
                  <a:gd name="T6" fmla="*/ 0 w 132"/>
                  <a:gd name="T7" fmla="*/ 2 h 235"/>
                  <a:gd name="T8" fmla="*/ 2 w 132"/>
                  <a:gd name="T9" fmla="*/ 0 h 235"/>
                  <a:gd name="T10" fmla="*/ 130 w 132"/>
                  <a:gd name="T11" fmla="*/ 0 h 235"/>
                  <a:gd name="T12" fmla="*/ 132 w 132"/>
                  <a:gd name="T13" fmla="*/ 2 h 235"/>
                  <a:gd name="T14" fmla="*/ 132 w 132"/>
                  <a:gd name="T15" fmla="*/ 233 h 235"/>
                  <a:gd name="T16" fmla="*/ 130 w 132"/>
                  <a:gd name="T17" fmla="*/ 235 h 235"/>
                  <a:gd name="T18" fmla="*/ 15 w 132"/>
                  <a:gd name="T19" fmla="*/ 221 h 235"/>
                  <a:gd name="T20" fmla="*/ 117 w 132"/>
                  <a:gd name="T21" fmla="*/ 221 h 235"/>
                  <a:gd name="T22" fmla="*/ 118 w 132"/>
                  <a:gd name="T23" fmla="*/ 220 h 235"/>
                  <a:gd name="T24" fmla="*/ 118 w 132"/>
                  <a:gd name="T25" fmla="*/ 14 h 235"/>
                  <a:gd name="T26" fmla="*/ 117 w 132"/>
                  <a:gd name="T27" fmla="*/ 14 h 235"/>
                  <a:gd name="T28" fmla="*/ 15 w 132"/>
                  <a:gd name="T29" fmla="*/ 14 h 235"/>
                  <a:gd name="T30" fmla="*/ 14 w 132"/>
                  <a:gd name="T31" fmla="*/ 14 h 235"/>
                  <a:gd name="T32" fmla="*/ 14 w 132"/>
                  <a:gd name="T33" fmla="*/ 220 h 235"/>
                  <a:gd name="T34" fmla="*/ 15 w 132"/>
                  <a:gd name="T35" fmla="*/ 221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2" h="235">
                    <a:moveTo>
                      <a:pt x="130" y="235"/>
                    </a:moveTo>
                    <a:cubicBezTo>
                      <a:pt x="2" y="235"/>
                      <a:pt x="2" y="235"/>
                      <a:pt x="2" y="235"/>
                    </a:cubicBezTo>
                    <a:cubicBezTo>
                      <a:pt x="1" y="235"/>
                      <a:pt x="0" y="234"/>
                      <a:pt x="0" y="233"/>
                    </a:cubicBezTo>
                    <a:cubicBezTo>
                      <a:pt x="0" y="2"/>
                      <a:pt x="0" y="2"/>
                      <a:pt x="0" y="2"/>
                    </a:cubicBezTo>
                    <a:cubicBezTo>
                      <a:pt x="0" y="1"/>
                      <a:pt x="1" y="0"/>
                      <a:pt x="2" y="0"/>
                    </a:cubicBezTo>
                    <a:cubicBezTo>
                      <a:pt x="130" y="0"/>
                      <a:pt x="130" y="0"/>
                      <a:pt x="130" y="0"/>
                    </a:cubicBezTo>
                    <a:cubicBezTo>
                      <a:pt x="131" y="0"/>
                      <a:pt x="132" y="1"/>
                      <a:pt x="132" y="2"/>
                    </a:cubicBezTo>
                    <a:cubicBezTo>
                      <a:pt x="132" y="233"/>
                      <a:pt x="132" y="233"/>
                      <a:pt x="132" y="233"/>
                    </a:cubicBezTo>
                    <a:cubicBezTo>
                      <a:pt x="132" y="234"/>
                      <a:pt x="131" y="235"/>
                      <a:pt x="130" y="235"/>
                    </a:cubicBezTo>
                    <a:moveTo>
                      <a:pt x="15" y="221"/>
                    </a:moveTo>
                    <a:cubicBezTo>
                      <a:pt x="117" y="221"/>
                      <a:pt x="117" y="221"/>
                      <a:pt x="117" y="221"/>
                    </a:cubicBezTo>
                    <a:cubicBezTo>
                      <a:pt x="117" y="221"/>
                      <a:pt x="118" y="221"/>
                      <a:pt x="118" y="220"/>
                    </a:cubicBezTo>
                    <a:cubicBezTo>
                      <a:pt x="118" y="14"/>
                      <a:pt x="118" y="14"/>
                      <a:pt x="118" y="14"/>
                    </a:cubicBezTo>
                    <a:cubicBezTo>
                      <a:pt x="118" y="14"/>
                      <a:pt x="117" y="14"/>
                      <a:pt x="117" y="14"/>
                    </a:cubicBezTo>
                    <a:cubicBezTo>
                      <a:pt x="15" y="14"/>
                      <a:pt x="15" y="14"/>
                      <a:pt x="15" y="14"/>
                    </a:cubicBezTo>
                    <a:cubicBezTo>
                      <a:pt x="14" y="14"/>
                      <a:pt x="14" y="14"/>
                      <a:pt x="14" y="14"/>
                    </a:cubicBezTo>
                    <a:cubicBezTo>
                      <a:pt x="14" y="220"/>
                      <a:pt x="14" y="220"/>
                      <a:pt x="14" y="220"/>
                    </a:cubicBezTo>
                    <a:cubicBezTo>
                      <a:pt x="14" y="221"/>
                      <a:pt x="14" y="221"/>
                      <a:pt x="15" y="221"/>
                    </a:cubicBezTo>
                  </a:path>
                </a:pathLst>
              </a:custGeom>
              <a:solidFill>
                <a:srgbClr val="00A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endParaRPr lang="en-US" sz="1280" dirty="0">
                  <a:solidFill>
                    <a:prstClr val="white"/>
                  </a:solidFill>
                </a:endParaRPr>
              </a:p>
            </p:txBody>
          </p:sp>
        </p:grpSp>
        <p:sp>
          <p:nvSpPr>
            <p:cNvPr id="115" name="Rectangle 114"/>
            <p:cNvSpPr/>
            <p:nvPr/>
          </p:nvSpPr>
          <p:spPr>
            <a:xfrm>
              <a:off x="3371233" y="4607161"/>
              <a:ext cx="3337676" cy="486287"/>
            </a:xfrm>
            <a:prstGeom prst="rect">
              <a:avLst/>
            </a:prstGeom>
          </p:spPr>
          <p:txBody>
            <a:bodyPr wrap="square">
              <a:spAutoFit/>
            </a:bodyPr>
            <a:lstStyle/>
            <a:p>
              <a:pPr algn="ctr"/>
              <a:r>
                <a:rPr lang="zh-CN" altLang="en-US" sz="1280" dirty="0" smtClean="0">
                  <a:solidFill>
                    <a:prstClr val="white"/>
                  </a:solidFill>
                </a:rPr>
                <a:t>摄像头的实时视频流通过蜂窝无线网络或者直连方式连接到边缘计算服务器</a:t>
              </a:r>
              <a:endParaRPr lang="en-US" sz="1280" dirty="0">
                <a:solidFill>
                  <a:prstClr val="white"/>
                </a:solidFill>
              </a:endParaRPr>
            </a:p>
          </p:txBody>
        </p:sp>
        <p:grpSp>
          <p:nvGrpSpPr>
            <p:cNvPr id="116" name="Group 115"/>
            <p:cNvGrpSpPr/>
            <p:nvPr/>
          </p:nvGrpSpPr>
          <p:grpSpPr>
            <a:xfrm>
              <a:off x="2435429" y="3708460"/>
              <a:ext cx="231744" cy="412240"/>
              <a:chOff x="5470467" y="1942485"/>
              <a:chExt cx="230884" cy="410710"/>
            </a:xfrm>
          </p:grpSpPr>
          <p:sp>
            <p:nvSpPr>
              <p:cNvPr id="157" name="Freeform 17"/>
              <p:cNvSpPr>
                <a:spLocks/>
              </p:cNvSpPr>
              <p:nvPr/>
            </p:nvSpPr>
            <p:spPr bwMode="auto">
              <a:xfrm>
                <a:off x="5519308" y="2001687"/>
                <a:ext cx="132462" cy="24420"/>
              </a:xfrm>
              <a:custGeom>
                <a:avLst/>
                <a:gdLst>
                  <a:gd name="T0" fmla="*/ 75 w 76"/>
                  <a:gd name="T1" fmla="*/ 14 h 14"/>
                  <a:gd name="T2" fmla="*/ 1 w 76"/>
                  <a:gd name="T3" fmla="*/ 14 h 14"/>
                  <a:gd name="T4" fmla="*/ 0 w 76"/>
                  <a:gd name="T5" fmla="*/ 13 h 14"/>
                  <a:gd name="T6" fmla="*/ 0 w 76"/>
                  <a:gd name="T7" fmla="*/ 1 h 14"/>
                  <a:gd name="T8" fmla="*/ 1 w 76"/>
                  <a:gd name="T9" fmla="*/ 0 h 14"/>
                  <a:gd name="T10" fmla="*/ 75 w 76"/>
                  <a:gd name="T11" fmla="*/ 0 h 14"/>
                  <a:gd name="T12" fmla="*/ 76 w 76"/>
                  <a:gd name="T13" fmla="*/ 1 h 14"/>
                  <a:gd name="T14" fmla="*/ 76 w 76"/>
                  <a:gd name="T15" fmla="*/ 13 h 14"/>
                  <a:gd name="T16" fmla="*/ 75 w 76"/>
                  <a:gd name="T17"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14">
                    <a:moveTo>
                      <a:pt x="75" y="14"/>
                    </a:moveTo>
                    <a:cubicBezTo>
                      <a:pt x="1" y="14"/>
                      <a:pt x="1" y="14"/>
                      <a:pt x="1" y="14"/>
                    </a:cubicBezTo>
                    <a:cubicBezTo>
                      <a:pt x="0" y="14"/>
                      <a:pt x="0" y="14"/>
                      <a:pt x="0" y="13"/>
                    </a:cubicBezTo>
                    <a:cubicBezTo>
                      <a:pt x="0" y="1"/>
                      <a:pt x="0" y="1"/>
                      <a:pt x="0" y="1"/>
                    </a:cubicBezTo>
                    <a:cubicBezTo>
                      <a:pt x="0" y="1"/>
                      <a:pt x="0" y="0"/>
                      <a:pt x="1" y="0"/>
                    </a:cubicBezTo>
                    <a:cubicBezTo>
                      <a:pt x="75" y="0"/>
                      <a:pt x="75" y="0"/>
                      <a:pt x="75" y="0"/>
                    </a:cubicBezTo>
                    <a:cubicBezTo>
                      <a:pt x="75" y="0"/>
                      <a:pt x="76" y="1"/>
                      <a:pt x="76" y="1"/>
                    </a:cubicBezTo>
                    <a:cubicBezTo>
                      <a:pt x="76" y="13"/>
                      <a:pt x="76" y="13"/>
                      <a:pt x="76" y="13"/>
                    </a:cubicBezTo>
                    <a:cubicBezTo>
                      <a:pt x="76" y="14"/>
                      <a:pt x="75" y="14"/>
                      <a:pt x="75" y="14"/>
                    </a:cubicBezTo>
                  </a:path>
                </a:pathLst>
              </a:custGeom>
              <a:solidFill>
                <a:srgbClr val="FFFFFF"/>
              </a:solidFill>
              <a:ln>
                <a:noFill/>
              </a:ln>
              <a:extLst/>
            </p:spPr>
            <p:txBody>
              <a:bodyPr vert="horz" wrap="square" lIns="146304" tIns="73152" rIns="146304" bIns="73152" numCol="1" anchor="t" anchorCtr="0" compatLnSpc="1">
                <a:prstTxWarp prst="textNoShape">
                  <a:avLst/>
                </a:prstTxWarp>
              </a:bodyPr>
              <a:lstStyle/>
              <a:p>
                <a:endParaRPr lang="en-US" sz="1280" dirty="0">
                  <a:solidFill>
                    <a:prstClr val="white"/>
                  </a:solidFill>
                </a:endParaRPr>
              </a:p>
            </p:txBody>
          </p:sp>
          <p:sp>
            <p:nvSpPr>
              <p:cNvPr id="158" name="Freeform 18"/>
              <p:cNvSpPr>
                <a:spLocks/>
              </p:cNvSpPr>
              <p:nvPr/>
            </p:nvSpPr>
            <p:spPr bwMode="auto">
              <a:xfrm>
                <a:off x="5519308" y="2050527"/>
                <a:ext cx="132462" cy="25160"/>
              </a:xfrm>
              <a:custGeom>
                <a:avLst/>
                <a:gdLst>
                  <a:gd name="T0" fmla="*/ 75 w 76"/>
                  <a:gd name="T1" fmla="*/ 14 h 14"/>
                  <a:gd name="T2" fmla="*/ 1 w 76"/>
                  <a:gd name="T3" fmla="*/ 14 h 14"/>
                  <a:gd name="T4" fmla="*/ 0 w 76"/>
                  <a:gd name="T5" fmla="*/ 13 h 14"/>
                  <a:gd name="T6" fmla="*/ 0 w 76"/>
                  <a:gd name="T7" fmla="*/ 1 h 14"/>
                  <a:gd name="T8" fmla="*/ 1 w 76"/>
                  <a:gd name="T9" fmla="*/ 0 h 14"/>
                  <a:gd name="T10" fmla="*/ 75 w 76"/>
                  <a:gd name="T11" fmla="*/ 0 h 14"/>
                  <a:gd name="T12" fmla="*/ 76 w 76"/>
                  <a:gd name="T13" fmla="*/ 1 h 14"/>
                  <a:gd name="T14" fmla="*/ 76 w 76"/>
                  <a:gd name="T15" fmla="*/ 13 h 14"/>
                  <a:gd name="T16" fmla="*/ 75 w 76"/>
                  <a:gd name="T17"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14">
                    <a:moveTo>
                      <a:pt x="75" y="14"/>
                    </a:moveTo>
                    <a:cubicBezTo>
                      <a:pt x="1" y="14"/>
                      <a:pt x="1" y="14"/>
                      <a:pt x="1" y="14"/>
                    </a:cubicBezTo>
                    <a:cubicBezTo>
                      <a:pt x="0" y="14"/>
                      <a:pt x="0" y="13"/>
                      <a:pt x="0" y="13"/>
                    </a:cubicBezTo>
                    <a:cubicBezTo>
                      <a:pt x="0" y="1"/>
                      <a:pt x="0" y="1"/>
                      <a:pt x="0" y="1"/>
                    </a:cubicBezTo>
                    <a:cubicBezTo>
                      <a:pt x="0" y="0"/>
                      <a:pt x="0" y="0"/>
                      <a:pt x="1" y="0"/>
                    </a:cubicBezTo>
                    <a:cubicBezTo>
                      <a:pt x="75" y="0"/>
                      <a:pt x="75" y="0"/>
                      <a:pt x="75" y="0"/>
                    </a:cubicBezTo>
                    <a:cubicBezTo>
                      <a:pt x="75" y="0"/>
                      <a:pt x="76" y="0"/>
                      <a:pt x="76" y="1"/>
                    </a:cubicBezTo>
                    <a:cubicBezTo>
                      <a:pt x="76" y="13"/>
                      <a:pt x="76" y="13"/>
                      <a:pt x="76" y="13"/>
                    </a:cubicBezTo>
                    <a:cubicBezTo>
                      <a:pt x="76" y="13"/>
                      <a:pt x="75" y="14"/>
                      <a:pt x="75" y="14"/>
                    </a:cubicBezTo>
                  </a:path>
                </a:pathLst>
              </a:custGeom>
              <a:solidFill>
                <a:srgbClr val="FFFFFF"/>
              </a:solidFill>
              <a:ln>
                <a:noFill/>
              </a:ln>
              <a:extLst/>
            </p:spPr>
            <p:txBody>
              <a:bodyPr vert="horz" wrap="square" lIns="146304" tIns="73152" rIns="146304" bIns="73152" numCol="1" anchor="t" anchorCtr="0" compatLnSpc="1">
                <a:prstTxWarp prst="textNoShape">
                  <a:avLst/>
                </a:prstTxWarp>
              </a:bodyPr>
              <a:lstStyle/>
              <a:p>
                <a:endParaRPr lang="en-US" sz="1280" dirty="0">
                  <a:solidFill>
                    <a:prstClr val="white"/>
                  </a:solidFill>
                </a:endParaRPr>
              </a:p>
            </p:txBody>
          </p:sp>
          <p:sp>
            <p:nvSpPr>
              <p:cNvPr id="159" name="Freeform 16"/>
              <p:cNvSpPr>
                <a:spLocks noEditPoints="1"/>
              </p:cNvSpPr>
              <p:nvPr/>
            </p:nvSpPr>
            <p:spPr bwMode="auto">
              <a:xfrm>
                <a:off x="5470467" y="1942485"/>
                <a:ext cx="230884" cy="410710"/>
              </a:xfrm>
              <a:custGeom>
                <a:avLst/>
                <a:gdLst>
                  <a:gd name="T0" fmla="*/ 130 w 132"/>
                  <a:gd name="T1" fmla="*/ 235 h 235"/>
                  <a:gd name="T2" fmla="*/ 2 w 132"/>
                  <a:gd name="T3" fmla="*/ 235 h 235"/>
                  <a:gd name="T4" fmla="*/ 0 w 132"/>
                  <a:gd name="T5" fmla="*/ 233 h 235"/>
                  <a:gd name="T6" fmla="*/ 0 w 132"/>
                  <a:gd name="T7" fmla="*/ 2 h 235"/>
                  <a:gd name="T8" fmla="*/ 2 w 132"/>
                  <a:gd name="T9" fmla="*/ 0 h 235"/>
                  <a:gd name="T10" fmla="*/ 130 w 132"/>
                  <a:gd name="T11" fmla="*/ 0 h 235"/>
                  <a:gd name="T12" fmla="*/ 132 w 132"/>
                  <a:gd name="T13" fmla="*/ 2 h 235"/>
                  <a:gd name="T14" fmla="*/ 132 w 132"/>
                  <a:gd name="T15" fmla="*/ 233 h 235"/>
                  <a:gd name="T16" fmla="*/ 130 w 132"/>
                  <a:gd name="T17" fmla="*/ 235 h 235"/>
                  <a:gd name="T18" fmla="*/ 15 w 132"/>
                  <a:gd name="T19" fmla="*/ 221 h 235"/>
                  <a:gd name="T20" fmla="*/ 117 w 132"/>
                  <a:gd name="T21" fmla="*/ 221 h 235"/>
                  <a:gd name="T22" fmla="*/ 118 w 132"/>
                  <a:gd name="T23" fmla="*/ 220 h 235"/>
                  <a:gd name="T24" fmla="*/ 118 w 132"/>
                  <a:gd name="T25" fmla="*/ 14 h 235"/>
                  <a:gd name="T26" fmla="*/ 117 w 132"/>
                  <a:gd name="T27" fmla="*/ 14 h 235"/>
                  <a:gd name="T28" fmla="*/ 15 w 132"/>
                  <a:gd name="T29" fmla="*/ 14 h 235"/>
                  <a:gd name="T30" fmla="*/ 14 w 132"/>
                  <a:gd name="T31" fmla="*/ 14 h 235"/>
                  <a:gd name="T32" fmla="*/ 14 w 132"/>
                  <a:gd name="T33" fmla="*/ 220 h 235"/>
                  <a:gd name="T34" fmla="*/ 15 w 132"/>
                  <a:gd name="T35" fmla="*/ 221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2" h="235">
                    <a:moveTo>
                      <a:pt x="130" y="235"/>
                    </a:moveTo>
                    <a:cubicBezTo>
                      <a:pt x="2" y="235"/>
                      <a:pt x="2" y="235"/>
                      <a:pt x="2" y="235"/>
                    </a:cubicBezTo>
                    <a:cubicBezTo>
                      <a:pt x="1" y="235"/>
                      <a:pt x="0" y="234"/>
                      <a:pt x="0" y="233"/>
                    </a:cubicBezTo>
                    <a:cubicBezTo>
                      <a:pt x="0" y="2"/>
                      <a:pt x="0" y="2"/>
                      <a:pt x="0" y="2"/>
                    </a:cubicBezTo>
                    <a:cubicBezTo>
                      <a:pt x="0" y="1"/>
                      <a:pt x="1" y="0"/>
                      <a:pt x="2" y="0"/>
                    </a:cubicBezTo>
                    <a:cubicBezTo>
                      <a:pt x="130" y="0"/>
                      <a:pt x="130" y="0"/>
                      <a:pt x="130" y="0"/>
                    </a:cubicBezTo>
                    <a:cubicBezTo>
                      <a:pt x="131" y="0"/>
                      <a:pt x="132" y="1"/>
                      <a:pt x="132" y="2"/>
                    </a:cubicBezTo>
                    <a:cubicBezTo>
                      <a:pt x="132" y="233"/>
                      <a:pt x="132" y="233"/>
                      <a:pt x="132" y="233"/>
                    </a:cubicBezTo>
                    <a:cubicBezTo>
                      <a:pt x="132" y="234"/>
                      <a:pt x="131" y="235"/>
                      <a:pt x="130" y="235"/>
                    </a:cubicBezTo>
                    <a:moveTo>
                      <a:pt x="15" y="221"/>
                    </a:moveTo>
                    <a:cubicBezTo>
                      <a:pt x="117" y="221"/>
                      <a:pt x="117" y="221"/>
                      <a:pt x="117" y="221"/>
                    </a:cubicBezTo>
                    <a:cubicBezTo>
                      <a:pt x="117" y="221"/>
                      <a:pt x="118" y="221"/>
                      <a:pt x="118" y="220"/>
                    </a:cubicBezTo>
                    <a:cubicBezTo>
                      <a:pt x="118" y="14"/>
                      <a:pt x="118" y="14"/>
                      <a:pt x="118" y="14"/>
                    </a:cubicBezTo>
                    <a:cubicBezTo>
                      <a:pt x="118" y="14"/>
                      <a:pt x="117" y="14"/>
                      <a:pt x="117" y="14"/>
                    </a:cubicBezTo>
                    <a:cubicBezTo>
                      <a:pt x="15" y="14"/>
                      <a:pt x="15" y="14"/>
                      <a:pt x="15" y="14"/>
                    </a:cubicBezTo>
                    <a:cubicBezTo>
                      <a:pt x="14" y="14"/>
                      <a:pt x="14" y="14"/>
                      <a:pt x="14" y="14"/>
                    </a:cubicBezTo>
                    <a:cubicBezTo>
                      <a:pt x="14" y="220"/>
                      <a:pt x="14" y="220"/>
                      <a:pt x="14" y="220"/>
                    </a:cubicBezTo>
                    <a:cubicBezTo>
                      <a:pt x="14" y="221"/>
                      <a:pt x="14" y="221"/>
                      <a:pt x="15" y="221"/>
                    </a:cubicBezTo>
                  </a:path>
                </a:pathLst>
              </a:custGeom>
              <a:solidFill>
                <a:srgbClr val="00A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endParaRPr lang="en-US" sz="1280" dirty="0">
                  <a:solidFill>
                    <a:prstClr val="white"/>
                  </a:solidFill>
                </a:endParaRPr>
              </a:p>
            </p:txBody>
          </p:sp>
        </p:grpSp>
        <p:sp>
          <p:nvSpPr>
            <p:cNvPr id="117" name="Freeform 116"/>
            <p:cNvSpPr/>
            <p:nvPr/>
          </p:nvSpPr>
          <p:spPr>
            <a:xfrm>
              <a:off x="2658243" y="3312329"/>
              <a:ext cx="1334293" cy="304312"/>
            </a:xfrm>
            <a:custGeom>
              <a:avLst/>
              <a:gdLst>
                <a:gd name="connsiteX0" fmla="*/ 0 w 833933"/>
                <a:gd name="connsiteY0" fmla="*/ 190195 h 190195"/>
                <a:gd name="connsiteX1" fmla="*/ 833933 w 833933"/>
                <a:gd name="connsiteY1" fmla="*/ 0 h 190195"/>
                <a:gd name="connsiteX0" fmla="*/ 0 w 833933"/>
                <a:gd name="connsiteY0" fmla="*/ 190195 h 190195"/>
                <a:gd name="connsiteX1" fmla="*/ 833933 w 833933"/>
                <a:gd name="connsiteY1" fmla="*/ 0 h 190195"/>
                <a:gd name="connsiteX0" fmla="*/ 0 w 833933"/>
                <a:gd name="connsiteY0" fmla="*/ 190195 h 190195"/>
                <a:gd name="connsiteX1" fmla="*/ 833933 w 833933"/>
                <a:gd name="connsiteY1" fmla="*/ 0 h 190195"/>
              </a:gdLst>
              <a:ahLst/>
              <a:cxnLst>
                <a:cxn ang="0">
                  <a:pos x="connsiteX0" y="connsiteY0"/>
                </a:cxn>
                <a:cxn ang="0">
                  <a:pos x="connsiteX1" y="connsiteY1"/>
                </a:cxn>
              </a:cxnLst>
              <a:rect l="l" t="t" r="r" b="b"/>
              <a:pathLst>
                <a:path w="833933" h="190195">
                  <a:moveTo>
                    <a:pt x="0" y="190195"/>
                  </a:moveTo>
                  <a:cubicBezTo>
                    <a:pt x="146304" y="68276"/>
                    <a:pt x="460857" y="4876"/>
                    <a:pt x="833933" y="0"/>
                  </a:cubicBezTo>
                </a:path>
              </a:pathLst>
            </a:custGeom>
            <a:noFill/>
            <a:ln w="19050">
              <a:solidFill>
                <a:schemeClr val="tx2"/>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80" dirty="0">
                <a:solidFill>
                  <a:prstClr val="white"/>
                </a:solidFill>
              </a:endParaRPr>
            </a:p>
          </p:txBody>
        </p:sp>
        <p:sp>
          <p:nvSpPr>
            <p:cNvPr id="118" name="Freeform 117"/>
            <p:cNvSpPr/>
            <p:nvPr/>
          </p:nvSpPr>
          <p:spPr>
            <a:xfrm flipH="1" flipV="1">
              <a:off x="2679708" y="3556169"/>
              <a:ext cx="1334293" cy="304312"/>
            </a:xfrm>
            <a:custGeom>
              <a:avLst/>
              <a:gdLst>
                <a:gd name="connsiteX0" fmla="*/ 0 w 833933"/>
                <a:gd name="connsiteY0" fmla="*/ 190195 h 190195"/>
                <a:gd name="connsiteX1" fmla="*/ 833933 w 833933"/>
                <a:gd name="connsiteY1" fmla="*/ 0 h 190195"/>
                <a:gd name="connsiteX0" fmla="*/ 0 w 833933"/>
                <a:gd name="connsiteY0" fmla="*/ 190195 h 190195"/>
                <a:gd name="connsiteX1" fmla="*/ 833933 w 833933"/>
                <a:gd name="connsiteY1" fmla="*/ 0 h 190195"/>
                <a:gd name="connsiteX0" fmla="*/ 0 w 833933"/>
                <a:gd name="connsiteY0" fmla="*/ 190195 h 190195"/>
                <a:gd name="connsiteX1" fmla="*/ 833933 w 833933"/>
                <a:gd name="connsiteY1" fmla="*/ 0 h 190195"/>
              </a:gdLst>
              <a:ahLst/>
              <a:cxnLst>
                <a:cxn ang="0">
                  <a:pos x="connsiteX0" y="connsiteY0"/>
                </a:cxn>
                <a:cxn ang="0">
                  <a:pos x="connsiteX1" y="connsiteY1"/>
                </a:cxn>
              </a:cxnLst>
              <a:rect l="l" t="t" r="r" b="b"/>
              <a:pathLst>
                <a:path w="833933" h="190195">
                  <a:moveTo>
                    <a:pt x="0" y="190195"/>
                  </a:moveTo>
                  <a:cubicBezTo>
                    <a:pt x="146304" y="68276"/>
                    <a:pt x="460857" y="4876"/>
                    <a:pt x="833933" y="0"/>
                  </a:cubicBezTo>
                </a:path>
              </a:pathLst>
            </a:custGeom>
            <a:noFill/>
            <a:ln w="19050">
              <a:solidFill>
                <a:schemeClr val="tx2"/>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80" dirty="0">
                <a:solidFill>
                  <a:prstClr val="white"/>
                </a:solidFill>
              </a:endParaRPr>
            </a:p>
          </p:txBody>
        </p:sp>
        <p:sp>
          <p:nvSpPr>
            <p:cNvPr id="119" name="Rectangle 118"/>
            <p:cNvSpPr/>
            <p:nvPr/>
          </p:nvSpPr>
          <p:spPr>
            <a:xfrm>
              <a:off x="2679707" y="3877052"/>
              <a:ext cx="1383054" cy="289310"/>
            </a:xfrm>
            <a:prstGeom prst="rect">
              <a:avLst/>
            </a:prstGeom>
          </p:spPr>
          <p:txBody>
            <a:bodyPr wrap="square">
              <a:spAutoFit/>
            </a:bodyPr>
            <a:lstStyle/>
            <a:p>
              <a:pPr algn="ctr"/>
              <a:r>
                <a:rPr lang="zh-CN" altLang="en-US" sz="1280" dirty="0" smtClean="0">
                  <a:solidFill>
                    <a:prstClr val="white"/>
                  </a:solidFill>
                </a:rPr>
                <a:t>远程控制指令</a:t>
              </a:r>
              <a:endParaRPr lang="en-US" sz="1280" dirty="0">
                <a:solidFill>
                  <a:prstClr val="white"/>
                </a:solidFill>
              </a:endParaRPr>
            </a:p>
          </p:txBody>
        </p:sp>
        <p:sp>
          <p:nvSpPr>
            <p:cNvPr id="120" name="Rectangle 119"/>
            <p:cNvSpPr/>
            <p:nvPr/>
          </p:nvSpPr>
          <p:spPr>
            <a:xfrm>
              <a:off x="566340" y="4607161"/>
              <a:ext cx="2782354" cy="338554"/>
            </a:xfrm>
            <a:prstGeom prst="rect">
              <a:avLst/>
            </a:prstGeom>
          </p:spPr>
          <p:txBody>
            <a:bodyPr wrap="square">
              <a:spAutoFit/>
            </a:bodyPr>
            <a:lstStyle/>
            <a:p>
              <a:pPr algn="ctr"/>
              <a:r>
                <a:rPr lang="zh-CN" altLang="en-US" sz="1600" dirty="0" smtClean="0">
                  <a:solidFill>
                    <a:prstClr val="white"/>
                  </a:solidFill>
                </a:rPr>
                <a:t>移动速度</a:t>
              </a:r>
              <a:r>
                <a:rPr lang="en-US" sz="1600" dirty="0" smtClean="0">
                  <a:solidFill>
                    <a:prstClr val="white"/>
                  </a:solidFill>
                </a:rPr>
                <a:t>: </a:t>
              </a:r>
              <a:r>
                <a:rPr lang="en-US" sz="1600" dirty="0">
                  <a:solidFill>
                    <a:prstClr val="white"/>
                  </a:solidFill>
                </a:rPr>
                <a:t>3-18km/h</a:t>
              </a:r>
            </a:p>
          </p:txBody>
        </p:sp>
        <p:grpSp>
          <p:nvGrpSpPr>
            <p:cNvPr id="121" name="Group 120"/>
            <p:cNvGrpSpPr/>
            <p:nvPr/>
          </p:nvGrpSpPr>
          <p:grpSpPr>
            <a:xfrm>
              <a:off x="730419" y="1790766"/>
              <a:ext cx="863147" cy="1521902"/>
              <a:chOff x="726322" y="1479414"/>
              <a:chExt cx="539467" cy="951189"/>
            </a:xfrm>
          </p:grpSpPr>
          <p:grpSp>
            <p:nvGrpSpPr>
              <p:cNvPr id="131" name="Group 130"/>
              <p:cNvGrpSpPr/>
              <p:nvPr/>
            </p:nvGrpSpPr>
            <p:grpSpPr>
              <a:xfrm>
                <a:off x="726322" y="1479414"/>
                <a:ext cx="255397" cy="951189"/>
                <a:chOff x="726322" y="1479414"/>
                <a:chExt cx="255397" cy="951189"/>
              </a:xfrm>
            </p:grpSpPr>
            <p:grpSp>
              <p:nvGrpSpPr>
                <p:cNvPr id="145" name="Group 46"/>
                <p:cNvGrpSpPr>
                  <a:grpSpLocks noChangeAspect="1"/>
                </p:cNvGrpSpPr>
                <p:nvPr/>
              </p:nvGrpSpPr>
              <p:grpSpPr bwMode="auto">
                <a:xfrm>
                  <a:off x="726322" y="1479414"/>
                  <a:ext cx="255397" cy="208627"/>
                  <a:chOff x="-2534" y="826"/>
                  <a:chExt cx="1944" cy="1588"/>
                </a:xfrm>
                <a:solidFill>
                  <a:schemeClr val="accent2"/>
                </a:solidFill>
              </p:grpSpPr>
              <p:sp>
                <p:nvSpPr>
                  <p:cNvPr id="155" name="Freeform 49"/>
                  <p:cNvSpPr>
                    <a:spLocks noEditPoints="1"/>
                  </p:cNvSpPr>
                  <p:nvPr/>
                </p:nvSpPr>
                <p:spPr bwMode="auto">
                  <a:xfrm>
                    <a:off x="-2534" y="826"/>
                    <a:ext cx="1944" cy="1588"/>
                  </a:xfrm>
                  <a:custGeom>
                    <a:avLst/>
                    <a:gdLst>
                      <a:gd name="T0" fmla="*/ 3348 w 3888"/>
                      <a:gd name="T1" fmla="*/ 2816 h 3178"/>
                      <a:gd name="T2" fmla="*/ 3383 w 3888"/>
                      <a:gd name="T3" fmla="*/ 3009 h 3178"/>
                      <a:gd name="T4" fmla="*/ 3703 w 3888"/>
                      <a:gd name="T5" fmla="*/ 3009 h 3178"/>
                      <a:gd name="T6" fmla="*/ 3739 w 3888"/>
                      <a:gd name="T7" fmla="*/ 2816 h 3178"/>
                      <a:gd name="T8" fmla="*/ 3440 w 3888"/>
                      <a:gd name="T9" fmla="*/ 2751 h 3178"/>
                      <a:gd name="T10" fmla="*/ 2549 w 3888"/>
                      <a:gd name="T11" fmla="*/ 2816 h 3178"/>
                      <a:gd name="T12" fmla="*/ 2584 w 3888"/>
                      <a:gd name="T13" fmla="*/ 3009 h 3178"/>
                      <a:gd name="T14" fmla="*/ 2904 w 3888"/>
                      <a:gd name="T15" fmla="*/ 3009 h 3178"/>
                      <a:gd name="T16" fmla="*/ 2940 w 3888"/>
                      <a:gd name="T17" fmla="*/ 2816 h 3178"/>
                      <a:gd name="T18" fmla="*/ 2641 w 3888"/>
                      <a:gd name="T19" fmla="*/ 2751 h 3178"/>
                      <a:gd name="T20" fmla="*/ 1750 w 3888"/>
                      <a:gd name="T21" fmla="*/ 2816 h 3178"/>
                      <a:gd name="T22" fmla="*/ 1783 w 3888"/>
                      <a:gd name="T23" fmla="*/ 3009 h 3178"/>
                      <a:gd name="T24" fmla="*/ 2105 w 3888"/>
                      <a:gd name="T25" fmla="*/ 3009 h 3178"/>
                      <a:gd name="T26" fmla="*/ 2138 w 3888"/>
                      <a:gd name="T27" fmla="*/ 2816 h 3178"/>
                      <a:gd name="T28" fmla="*/ 1842 w 3888"/>
                      <a:gd name="T29" fmla="*/ 2751 h 3178"/>
                      <a:gd name="T30" fmla="*/ 948 w 3888"/>
                      <a:gd name="T31" fmla="*/ 2816 h 3178"/>
                      <a:gd name="T32" fmla="*/ 984 w 3888"/>
                      <a:gd name="T33" fmla="*/ 3009 h 3178"/>
                      <a:gd name="T34" fmla="*/ 1304 w 3888"/>
                      <a:gd name="T35" fmla="*/ 3009 h 3178"/>
                      <a:gd name="T36" fmla="*/ 1339 w 3888"/>
                      <a:gd name="T37" fmla="*/ 2816 h 3178"/>
                      <a:gd name="T38" fmla="*/ 1041 w 3888"/>
                      <a:gd name="T39" fmla="*/ 2751 h 3178"/>
                      <a:gd name="T40" fmla="*/ 149 w 3888"/>
                      <a:gd name="T41" fmla="*/ 2816 h 3178"/>
                      <a:gd name="T42" fmla="*/ 185 w 3888"/>
                      <a:gd name="T43" fmla="*/ 3009 h 3178"/>
                      <a:gd name="T44" fmla="*/ 505 w 3888"/>
                      <a:gd name="T45" fmla="*/ 3009 h 3178"/>
                      <a:gd name="T46" fmla="*/ 540 w 3888"/>
                      <a:gd name="T47" fmla="*/ 2816 h 3178"/>
                      <a:gd name="T48" fmla="*/ 242 w 3888"/>
                      <a:gd name="T49" fmla="*/ 2751 h 3178"/>
                      <a:gd name="T50" fmla="*/ 143 w 3888"/>
                      <a:gd name="T51" fmla="*/ 595 h 3178"/>
                      <a:gd name="T52" fmla="*/ 3348 w 3888"/>
                      <a:gd name="T53" fmla="*/ 214 h 3178"/>
                      <a:gd name="T54" fmla="*/ 3383 w 3888"/>
                      <a:gd name="T55" fmla="*/ 405 h 3178"/>
                      <a:gd name="T56" fmla="*/ 3703 w 3888"/>
                      <a:gd name="T57" fmla="*/ 405 h 3178"/>
                      <a:gd name="T58" fmla="*/ 3739 w 3888"/>
                      <a:gd name="T59" fmla="*/ 214 h 3178"/>
                      <a:gd name="T60" fmla="*/ 3440 w 3888"/>
                      <a:gd name="T61" fmla="*/ 148 h 3178"/>
                      <a:gd name="T62" fmla="*/ 2549 w 3888"/>
                      <a:gd name="T63" fmla="*/ 214 h 3178"/>
                      <a:gd name="T64" fmla="*/ 2584 w 3888"/>
                      <a:gd name="T65" fmla="*/ 405 h 3178"/>
                      <a:gd name="T66" fmla="*/ 2904 w 3888"/>
                      <a:gd name="T67" fmla="*/ 405 h 3178"/>
                      <a:gd name="T68" fmla="*/ 2940 w 3888"/>
                      <a:gd name="T69" fmla="*/ 214 h 3178"/>
                      <a:gd name="T70" fmla="*/ 2641 w 3888"/>
                      <a:gd name="T71" fmla="*/ 148 h 3178"/>
                      <a:gd name="T72" fmla="*/ 1750 w 3888"/>
                      <a:gd name="T73" fmla="*/ 214 h 3178"/>
                      <a:gd name="T74" fmla="*/ 1783 w 3888"/>
                      <a:gd name="T75" fmla="*/ 405 h 3178"/>
                      <a:gd name="T76" fmla="*/ 2105 w 3888"/>
                      <a:gd name="T77" fmla="*/ 405 h 3178"/>
                      <a:gd name="T78" fmla="*/ 2138 w 3888"/>
                      <a:gd name="T79" fmla="*/ 214 h 3178"/>
                      <a:gd name="T80" fmla="*/ 1842 w 3888"/>
                      <a:gd name="T81" fmla="*/ 148 h 3178"/>
                      <a:gd name="T82" fmla="*/ 948 w 3888"/>
                      <a:gd name="T83" fmla="*/ 214 h 3178"/>
                      <a:gd name="T84" fmla="*/ 984 w 3888"/>
                      <a:gd name="T85" fmla="*/ 405 h 3178"/>
                      <a:gd name="T86" fmla="*/ 1304 w 3888"/>
                      <a:gd name="T87" fmla="*/ 405 h 3178"/>
                      <a:gd name="T88" fmla="*/ 1339 w 3888"/>
                      <a:gd name="T89" fmla="*/ 214 h 3178"/>
                      <a:gd name="T90" fmla="*/ 1041 w 3888"/>
                      <a:gd name="T91" fmla="*/ 148 h 3178"/>
                      <a:gd name="T92" fmla="*/ 149 w 3888"/>
                      <a:gd name="T93" fmla="*/ 214 h 3178"/>
                      <a:gd name="T94" fmla="*/ 185 w 3888"/>
                      <a:gd name="T95" fmla="*/ 405 h 3178"/>
                      <a:gd name="T96" fmla="*/ 505 w 3888"/>
                      <a:gd name="T97" fmla="*/ 405 h 3178"/>
                      <a:gd name="T98" fmla="*/ 540 w 3888"/>
                      <a:gd name="T99" fmla="*/ 214 h 3178"/>
                      <a:gd name="T100" fmla="*/ 242 w 3888"/>
                      <a:gd name="T101" fmla="*/ 148 h 3178"/>
                      <a:gd name="T102" fmla="*/ 3868 w 3888"/>
                      <a:gd name="T103" fmla="*/ 40 h 3178"/>
                      <a:gd name="T104" fmla="*/ 3868 w 3888"/>
                      <a:gd name="T105" fmla="*/ 3138 h 3178"/>
                      <a:gd name="T106" fmla="*/ 67 w 3888"/>
                      <a:gd name="T107" fmla="*/ 3172 h 3178"/>
                      <a:gd name="T108" fmla="*/ 0 w 3888"/>
                      <a:gd name="T109" fmla="*/ 99 h 3178"/>
                      <a:gd name="T110" fmla="*/ 98 w 3888"/>
                      <a:gd name="T111" fmla="*/ 0 h 3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888" h="3178">
                        <a:moveTo>
                          <a:pt x="3440" y="2751"/>
                        </a:moveTo>
                        <a:lnTo>
                          <a:pt x="3411" y="2755"/>
                        </a:lnTo>
                        <a:lnTo>
                          <a:pt x="3383" y="2769"/>
                        </a:lnTo>
                        <a:lnTo>
                          <a:pt x="3362" y="2791"/>
                        </a:lnTo>
                        <a:lnTo>
                          <a:pt x="3348" y="2816"/>
                        </a:lnTo>
                        <a:lnTo>
                          <a:pt x="3344" y="2848"/>
                        </a:lnTo>
                        <a:lnTo>
                          <a:pt x="3344" y="2930"/>
                        </a:lnTo>
                        <a:lnTo>
                          <a:pt x="3348" y="2962"/>
                        </a:lnTo>
                        <a:lnTo>
                          <a:pt x="3362" y="2987"/>
                        </a:lnTo>
                        <a:lnTo>
                          <a:pt x="3383" y="3009"/>
                        </a:lnTo>
                        <a:lnTo>
                          <a:pt x="3411" y="3022"/>
                        </a:lnTo>
                        <a:lnTo>
                          <a:pt x="3440" y="3026"/>
                        </a:lnTo>
                        <a:lnTo>
                          <a:pt x="3646" y="3026"/>
                        </a:lnTo>
                        <a:lnTo>
                          <a:pt x="3678" y="3022"/>
                        </a:lnTo>
                        <a:lnTo>
                          <a:pt x="3703" y="3009"/>
                        </a:lnTo>
                        <a:lnTo>
                          <a:pt x="3725" y="2987"/>
                        </a:lnTo>
                        <a:lnTo>
                          <a:pt x="3739" y="2962"/>
                        </a:lnTo>
                        <a:lnTo>
                          <a:pt x="3745" y="2930"/>
                        </a:lnTo>
                        <a:lnTo>
                          <a:pt x="3745" y="2848"/>
                        </a:lnTo>
                        <a:lnTo>
                          <a:pt x="3739" y="2816"/>
                        </a:lnTo>
                        <a:lnTo>
                          <a:pt x="3725" y="2791"/>
                        </a:lnTo>
                        <a:lnTo>
                          <a:pt x="3703" y="2769"/>
                        </a:lnTo>
                        <a:lnTo>
                          <a:pt x="3678" y="2755"/>
                        </a:lnTo>
                        <a:lnTo>
                          <a:pt x="3646" y="2751"/>
                        </a:lnTo>
                        <a:lnTo>
                          <a:pt x="3440" y="2751"/>
                        </a:lnTo>
                        <a:close/>
                        <a:moveTo>
                          <a:pt x="2641" y="2751"/>
                        </a:moveTo>
                        <a:lnTo>
                          <a:pt x="2610" y="2755"/>
                        </a:lnTo>
                        <a:lnTo>
                          <a:pt x="2584" y="2769"/>
                        </a:lnTo>
                        <a:lnTo>
                          <a:pt x="2563" y="2791"/>
                        </a:lnTo>
                        <a:lnTo>
                          <a:pt x="2549" y="2816"/>
                        </a:lnTo>
                        <a:lnTo>
                          <a:pt x="2545" y="2848"/>
                        </a:lnTo>
                        <a:lnTo>
                          <a:pt x="2545" y="2930"/>
                        </a:lnTo>
                        <a:lnTo>
                          <a:pt x="2549" y="2962"/>
                        </a:lnTo>
                        <a:lnTo>
                          <a:pt x="2563" y="2987"/>
                        </a:lnTo>
                        <a:lnTo>
                          <a:pt x="2584" y="3009"/>
                        </a:lnTo>
                        <a:lnTo>
                          <a:pt x="2610" y="3022"/>
                        </a:lnTo>
                        <a:lnTo>
                          <a:pt x="2641" y="3026"/>
                        </a:lnTo>
                        <a:lnTo>
                          <a:pt x="2847" y="3026"/>
                        </a:lnTo>
                        <a:lnTo>
                          <a:pt x="2877" y="3022"/>
                        </a:lnTo>
                        <a:lnTo>
                          <a:pt x="2904" y="3009"/>
                        </a:lnTo>
                        <a:lnTo>
                          <a:pt x="2926" y="2987"/>
                        </a:lnTo>
                        <a:lnTo>
                          <a:pt x="2940" y="2962"/>
                        </a:lnTo>
                        <a:lnTo>
                          <a:pt x="2943" y="2930"/>
                        </a:lnTo>
                        <a:lnTo>
                          <a:pt x="2943" y="2848"/>
                        </a:lnTo>
                        <a:lnTo>
                          <a:pt x="2940" y="2816"/>
                        </a:lnTo>
                        <a:lnTo>
                          <a:pt x="2926" y="2791"/>
                        </a:lnTo>
                        <a:lnTo>
                          <a:pt x="2904" y="2769"/>
                        </a:lnTo>
                        <a:lnTo>
                          <a:pt x="2877" y="2755"/>
                        </a:lnTo>
                        <a:lnTo>
                          <a:pt x="2847" y="2751"/>
                        </a:lnTo>
                        <a:lnTo>
                          <a:pt x="2641" y="2751"/>
                        </a:lnTo>
                        <a:close/>
                        <a:moveTo>
                          <a:pt x="1842" y="2751"/>
                        </a:moveTo>
                        <a:lnTo>
                          <a:pt x="1810" y="2755"/>
                        </a:lnTo>
                        <a:lnTo>
                          <a:pt x="1783" y="2769"/>
                        </a:lnTo>
                        <a:lnTo>
                          <a:pt x="1763" y="2791"/>
                        </a:lnTo>
                        <a:lnTo>
                          <a:pt x="1750" y="2816"/>
                        </a:lnTo>
                        <a:lnTo>
                          <a:pt x="1744" y="2848"/>
                        </a:lnTo>
                        <a:lnTo>
                          <a:pt x="1744" y="2930"/>
                        </a:lnTo>
                        <a:lnTo>
                          <a:pt x="1750" y="2962"/>
                        </a:lnTo>
                        <a:lnTo>
                          <a:pt x="1763" y="2987"/>
                        </a:lnTo>
                        <a:lnTo>
                          <a:pt x="1783" y="3009"/>
                        </a:lnTo>
                        <a:lnTo>
                          <a:pt x="1810" y="3022"/>
                        </a:lnTo>
                        <a:lnTo>
                          <a:pt x="1842" y="3026"/>
                        </a:lnTo>
                        <a:lnTo>
                          <a:pt x="2046" y="3026"/>
                        </a:lnTo>
                        <a:lnTo>
                          <a:pt x="2078" y="3022"/>
                        </a:lnTo>
                        <a:lnTo>
                          <a:pt x="2105" y="3009"/>
                        </a:lnTo>
                        <a:lnTo>
                          <a:pt x="2125" y="2987"/>
                        </a:lnTo>
                        <a:lnTo>
                          <a:pt x="2138" y="2962"/>
                        </a:lnTo>
                        <a:lnTo>
                          <a:pt x="2144" y="2930"/>
                        </a:lnTo>
                        <a:lnTo>
                          <a:pt x="2144" y="2848"/>
                        </a:lnTo>
                        <a:lnTo>
                          <a:pt x="2138" y="2816"/>
                        </a:lnTo>
                        <a:lnTo>
                          <a:pt x="2125" y="2791"/>
                        </a:lnTo>
                        <a:lnTo>
                          <a:pt x="2105" y="2769"/>
                        </a:lnTo>
                        <a:lnTo>
                          <a:pt x="2078" y="2755"/>
                        </a:lnTo>
                        <a:lnTo>
                          <a:pt x="2046" y="2751"/>
                        </a:lnTo>
                        <a:lnTo>
                          <a:pt x="1842" y="2751"/>
                        </a:lnTo>
                        <a:close/>
                        <a:moveTo>
                          <a:pt x="1041" y="2751"/>
                        </a:moveTo>
                        <a:lnTo>
                          <a:pt x="1011" y="2755"/>
                        </a:lnTo>
                        <a:lnTo>
                          <a:pt x="984" y="2769"/>
                        </a:lnTo>
                        <a:lnTo>
                          <a:pt x="962" y="2791"/>
                        </a:lnTo>
                        <a:lnTo>
                          <a:pt x="948" y="2816"/>
                        </a:lnTo>
                        <a:lnTo>
                          <a:pt x="945" y="2848"/>
                        </a:lnTo>
                        <a:lnTo>
                          <a:pt x="945" y="2930"/>
                        </a:lnTo>
                        <a:lnTo>
                          <a:pt x="948" y="2962"/>
                        </a:lnTo>
                        <a:lnTo>
                          <a:pt x="962" y="2987"/>
                        </a:lnTo>
                        <a:lnTo>
                          <a:pt x="984" y="3009"/>
                        </a:lnTo>
                        <a:lnTo>
                          <a:pt x="1011" y="3022"/>
                        </a:lnTo>
                        <a:lnTo>
                          <a:pt x="1041" y="3026"/>
                        </a:lnTo>
                        <a:lnTo>
                          <a:pt x="1247" y="3026"/>
                        </a:lnTo>
                        <a:lnTo>
                          <a:pt x="1278" y="3022"/>
                        </a:lnTo>
                        <a:lnTo>
                          <a:pt x="1304" y="3009"/>
                        </a:lnTo>
                        <a:lnTo>
                          <a:pt x="1325" y="2987"/>
                        </a:lnTo>
                        <a:lnTo>
                          <a:pt x="1339" y="2962"/>
                        </a:lnTo>
                        <a:lnTo>
                          <a:pt x="1343" y="2930"/>
                        </a:lnTo>
                        <a:lnTo>
                          <a:pt x="1343" y="2848"/>
                        </a:lnTo>
                        <a:lnTo>
                          <a:pt x="1339" y="2816"/>
                        </a:lnTo>
                        <a:lnTo>
                          <a:pt x="1325" y="2791"/>
                        </a:lnTo>
                        <a:lnTo>
                          <a:pt x="1304" y="2769"/>
                        </a:lnTo>
                        <a:lnTo>
                          <a:pt x="1278" y="2755"/>
                        </a:lnTo>
                        <a:lnTo>
                          <a:pt x="1247" y="2751"/>
                        </a:lnTo>
                        <a:lnTo>
                          <a:pt x="1041" y="2751"/>
                        </a:lnTo>
                        <a:close/>
                        <a:moveTo>
                          <a:pt x="242" y="2751"/>
                        </a:moveTo>
                        <a:lnTo>
                          <a:pt x="210" y="2755"/>
                        </a:lnTo>
                        <a:lnTo>
                          <a:pt x="185" y="2769"/>
                        </a:lnTo>
                        <a:lnTo>
                          <a:pt x="163" y="2791"/>
                        </a:lnTo>
                        <a:lnTo>
                          <a:pt x="149" y="2816"/>
                        </a:lnTo>
                        <a:lnTo>
                          <a:pt x="143" y="2848"/>
                        </a:lnTo>
                        <a:lnTo>
                          <a:pt x="143" y="2930"/>
                        </a:lnTo>
                        <a:lnTo>
                          <a:pt x="149" y="2962"/>
                        </a:lnTo>
                        <a:lnTo>
                          <a:pt x="163" y="2987"/>
                        </a:lnTo>
                        <a:lnTo>
                          <a:pt x="185" y="3009"/>
                        </a:lnTo>
                        <a:lnTo>
                          <a:pt x="210" y="3022"/>
                        </a:lnTo>
                        <a:lnTo>
                          <a:pt x="242" y="3026"/>
                        </a:lnTo>
                        <a:lnTo>
                          <a:pt x="448" y="3026"/>
                        </a:lnTo>
                        <a:lnTo>
                          <a:pt x="477" y="3022"/>
                        </a:lnTo>
                        <a:lnTo>
                          <a:pt x="505" y="3009"/>
                        </a:lnTo>
                        <a:lnTo>
                          <a:pt x="526" y="2987"/>
                        </a:lnTo>
                        <a:lnTo>
                          <a:pt x="540" y="2962"/>
                        </a:lnTo>
                        <a:lnTo>
                          <a:pt x="544" y="2930"/>
                        </a:lnTo>
                        <a:lnTo>
                          <a:pt x="544" y="2848"/>
                        </a:lnTo>
                        <a:lnTo>
                          <a:pt x="540" y="2816"/>
                        </a:lnTo>
                        <a:lnTo>
                          <a:pt x="526" y="2791"/>
                        </a:lnTo>
                        <a:lnTo>
                          <a:pt x="505" y="2769"/>
                        </a:lnTo>
                        <a:lnTo>
                          <a:pt x="477" y="2755"/>
                        </a:lnTo>
                        <a:lnTo>
                          <a:pt x="448" y="2751"/>
                        </a:lnTo>
                        <a:lnTo>
                          <a:pt x="242" y="2751"/>
                        </a:lnTo>
                        <a:close/>
                        <a:moveTo>
                          <a:pt x="143" y="595"/>
                        </a:moveTo>
                        <a:lnTo>
                          <a:pt x="143" y="2600"/>
                        </a:lnTo>
                        <a:lnTo>
                          <a:pt x="3745" y="2600"/>
                        </a:lnTo>
                        <a:lnTo>
                          <a:pt x="3745" y="595"/>
                        </a:lnTo>
                        <a:lnTo>
                          <a:pt x="143" y="595"/>
                        </a:lnTo>
                        <a:close/>
                        <a:moveTo>
                          <a:pt x="3440" y="148"/>
                        </a:moveTo>
                        <a:lnTo>
                          <a:pt x="3411" y="154"/>
                        </a:lnTo>
                        <a:lnTo>
                          <a:pt x="3383" y="167"/>
                        </a:lnTo>
                        <a:lnTo>
                          <a:pt x="3362" y="187"/>
                        </a:lnTo>
                        <a:lnTo>
                          <a:pt x="3348" y="214"/>
                        </a:lnTo>
                        <a:lnTo>
                          <a:pt x="3344" y="246"/>
                        </a:lnTo>
                        <a:lnTo>
                          <a:pt x="3344" y="326"/>
                        </a:lnTo>
                        <a:lnTo>
                          <a:pt x="3348" y="358"/>
                        </a:lnTo>
                        <a:lnTo>
                          <a:pt x="3362" y="385"/>
                        </a:lnTo>
                        <a:lnTo>
                          <a:pt x="3383" y="405"/>
                        </a:lnTo>
                        <a:lnTo>
                          <a:pt x="3411" y="419"/>
                        </a:lnTo>
                        <a:lnTo>
                          <a:pt x="3440" y="425"/>
                        </a:lnTo>
                        <a:lnTo>
                          <a:pt x="3646" y="425"/>
                        </a:lnTo>
                        <a:lnTo>
                          <a:pt x="3678" y="419"/>
                        </a:lnTo>
                        <a:lnTo>
                          <a:pt x="3703" y="405"/>
                        </a:lnTo>
                        <a:lnTo>
                          <a:pt x="3725" y="385"/>
                        </a:lnTo>
                        <a:lnTo>
                          <a:pt x="3739" y="358"/>
                        </a:lnTo>
                        <a:lnTo>
                          <a:pt x="3745" y="326"/>
                        </a:lnTo>
                        <a:lnTo>
                          <a:pt x="3745" y="246"/>
                        </a:lnTo>
                        <a:lnTo>
                          <a:pt x="3739" y="214"/>
                        </a:lnTo>
                        <a:lnTo>
                          <a:pt x="3725" y="187"/>
                        </a:lnTo>
                        <a:lnTo>
                          <a:pt x="3703" y="167"/>
                        </a:lnTo>
                        <a:lnTo>
                          <a:pt x="3678" y="154"/>
                        </a:lnTo>
                        <a:lnTo>
                          <a:pt x="3646" y="148"/>
                        </a:lnTo>
                        <a:lnTo>
                          <a:pt x="3440" y="148"/>
                        </a:lnTo>
                        <a:close/>
                        <a:moveTo>
                          <a:pt x="2641" y="148"/>
                        </a:moveTo>
                        <a:lnTo>
                          <a:pt x="2610" y="154"/>
                        </a:lnTo>
                        <a:lnTo>
                          <a:pt x="2584" y="167"/>
                        </a:lnTo>
                        <a:lnTo>
                          <a:pt x="2563" y="187"/>
                        </a:lnTo>
                        <a:lnTo>
                          <a:pt x="2549" y="214"/>
                        </a:lnTo>
                        <a:lnTo>
                          <a:pt x="2545" y="246"/>
                        </a:lnTo>
                        <a:lnTo>
                          <a:pt x="2545" y="326"/>
                        </a:lnTo>
                        <a:lnTo>
                          <a:pt x="2549" y="358"/>
                        </a:lnTo>
                        <a:lnTo>
                          <a:pt x="2563" y="385"/>
                        </a:lnTo>
                        <a:lnTo>
                          <a:pt x="2584" y="405"/>
                        </a:lnTo>
                        <a:lnTo>
                          <a:pt x="2610" y="419"/>
                        </a:lnTo>
                        <a:lnTo>
                          <a:pt x="2641" y="425"/>
                        </a:lnTo>
                        <a:lnTo>
                          <a:pt x="2847" y="425"/>
                        </a:lnTo>
                        <a:lnTo>
                          <a:pt x="2877" y="419"/>
                        </a:lnTo>
                        <a:lnTo>
                          <a:pt x="2904" y="405"/>
                        </a:lnTo>
                        <a:lnTo>
                          <a:pt x="2926" y="385"/>
                        </a:lnTo>
                        <a:lnTo>
                          <a:pt x="2940" y="358"/>
                        </a:lnTo>
                        <a:lnTo>
                          <a:pt x="2943" y="326"/>
                        </a:lnTo>
                        <a:lnTo>
                          <a:pt x="2943" y="246"/>
                        </a:lnTo>
                        <a:lnTo>
                          <a:pt x="2940" y="214"/>
                        </a:lnTo>
                        <a:lnTo>
                          <a:pt x="2926" y="187"/>
                        </a:lnTo>
                        <a:lnTo>
                          <a:pt x="2904" y="167"/>
                        </a:lnTo>
                        <a:lnTo>
                          <a:pt x="2877" y="154"/>
                        </a:lnTo>
                        <a:lnTo>
                          <a:pt x="2847" y="148"/>
                        </a:lnTo>
                        <a:lnTo>
                          <a:pt x="2641" y="148"/>
                        </a:lnTo>
                        <a:close/>
                        <a:moveTo>
                          <a:pt x="1842" y="148"/>
                        </a:moveTo>
                        <a:lnTo>
                          <a:pt x="1810" y="154"/>
                        </a:lnTo>
                        <a:lnTo>
                          <a:pt x="1783" y="167"/>
                        </a:lnTo>
                        <a:lnTo>
                          <a:pt x="1763" y="187"/>
                        </a:lnTo>
                        <a:lnTo>
                          <a:pt x="1750" y="214"/>
                        </a:lnTo>
                        <a:lnTo>
                          <a:pt x="1744" y="246"/>
                        </a:lnTo>
                        <a:lnTo>
                          <a:pt x="1744" y="326"/>
                        </a:lnTo>
                        <a:lnTo>
                          <a:pt x="1750" y="358"/>
                        </a:lnTo>
                        <a:lnTo>
                          <a:pt x="1763" y="385"/>
                        </a:lnTo>
                        <a:lnTo>
                          <a:pt x="1783" y="405"/>
                        </a:lnTo>
                        <a:lnTo>
                          <a:pt x="1810" y="419"/>
                        </a:lnTo>
                        <a:lnTo>
                          <a:pt x="1842" y="425"/>
                        </a:lnTo>
                        <a:lnTo>
                          <a:pt x="2046" y="425"/>
                        </a:lnTo>
                        <a:lnTo>
                          <a:pt x="2078" y="419"/>
                        </a:lnTo>
                        <a:lnTo>
                          <a:pt x="2105" y="405"/>
                        </a:lnTo>
                        <a:lnTo>
                          <a:pt x="2125" y="385"/>
                        </a:lnTo>
                        <a:lnTo>
                          <a:pt x="2138" y="358"/>
                        </a:lnTo>
                        <a:lnTo>
                          <a:pt x="2144" y="326"/>
                        </a:lnTo>
                        <a:lnTo>
                          <a:pt x="2144" y="246"/>
                        </a:lnTo>
                        <a:lnTo>
                          <a:pt x="2138" y="214"/>
                        </a:lnTo>
                        <a:lnTo>
                          <a:pt x="2125" y="187"/>
                        </a:lnTo>
                        <a:lnTo>
                          <a:pt x="2105" y="167"/>
                        </a:lnTo>
                        <a:lnTo>
                          <a:pt x="2078" y="154"/>
                        </a:lnTo>
                        <a:lnTo>
                          <a:pt x="2046" y="148"/>
                        </a:lnTo>
                        <a:lnTo>
                          <a:pt x="1842" y="148"/>
                        </a:lnTo>
                        <a:close/>
                        <a:moveTo>
                          <a:pt x="1041" y="148"/>
                        </a:moveTo>
                        <a:lnTo>
                          <a:pt x="1011" y="154"/>
                        </a:lnTo>
                        <a:lnTo>
                          <a:pt x="984" y="167"/>
                        </a:lnTo>
                        <a:lnTo>
                          <a:pt x="962" y="187"/>
                        </a:lnTo>
                        <a:lnTo>
                          <a:pt x="948" y="214"/>
                        </a:lnTo>
                        <a:lnTo>
                          <a:pt x="945" y="246"/>
                        </a:lnTo>
                        <a:lnTo>
                          <a:pt x="945" y="326"/>
                        </a:lnTo>
                        <a:lnTo>
                          <a:pt x="948" y="358"/>
                        </a:lnTo>
                        <a:lnTo>
                          <a:pt x="962" y="385"/>
                        </a:lnTo>
                        <a:lnTo>
                          <a:pt x="984" y="405"/>
                        </a:lnTo>
                        <a:lnTo>
                          <a:pt x="1011" y="419"/>
                        </a:lnTo>
                        <a:lnTo>
                          <a:pt x="1041" y="425"/>
                        </a:lnTo>
                        <a:lnTo>
                          <a:pt x="1247" y="425"/>
                        </a:lnTo>
                        <a:lnTo>
                          <a:pt x="1278" y="419"/>
                        </a:lnTo>
                        <a:lnTo>
                          <a:pt x="1304" y="405"/>
                        </a:lnTo>
                        <a:lnTo>
                          <a:pt x="1325" y="385"/>
                        </a:lnTo>
                        <a:lnTo>
                          <a:pt x="1339" y="358"/>
                        </a:lnTo>
                        <a:lnTo>
                          <a:pt x="1343" y="326"/>
                        </a:lnTo>
                        <a:lnTo>
                          <a:pt x="1343" y="246"/>
                        </a:lnTo>
                        <a:lnTo>
                          <a:pt x="1339" y="214"/>
                        </a:lnTo>
                        <a:lnTo>
                          <a:pt x="1325" y="187"/>
                        </a:lnTo>
                        <a:lnTo>
                          <a:pt x="1304" y="167"/>
                        </a:lnTo>
                        <a:lnTo>
                          <a:pt x="1278" y="154"/>
                        </a:lnTo>
                        <a:lnTo>
                          <a:pt x="1247" y="148"/>
                        </a:lnTo>
                        <a:lnTo>
                          <a:pt x="1041" y="148"/>
                        </a:lnTo>
                        <a:close/>
                        <a:moveTo>
                          <a:pt x="242" y="148"/>
                        </a:moveTo>
                        <a:lnTo>
                          <a:pt x="210" y="154"/>
                        </a:lnTo>
                        <a:lnTo>
                          <a:pt x="185" y="167"/>
                        </a:lnTo>
                        <a:lnTo>
                          <a:pt x="163" y="187"/>
                        </a:lnTo>
                        <a:lnTo>
                          <a:pt x="149" y="214"/>
                        </a:lnTo>
                        <a:lnTo>
                          <a:pt x="143" y="246"/>
                        </a:lnTo>
                        <a:lnTo>
                          <a:pt x="143" y="326"/>
                        </a:lnTo>
                        <a:lnTo>
                          <a:pt x="149" y="358"/>
                        </a:lnTo>
                        <a:lnTo>
                          <a:pt x="163" y="385"/>
                        </a:lnTo>
                        <a:lnTo>
                          <a:pt x="185" y="405"/>
                        </a:lnTo>
                        <a:lnTo>
                          <a:pt x="210" y="419"/>
                        </a:lnTo>
                        <a:lnTo>
                          <a:pt x="242" y="425"/>
                        </a:lnTo>
                        <a:lnTo>
                          <a:pt x="448" y="425"/>
                        </a:lnTo>
                        <a:lnTo>
                          <a:pt x="477" y="419"/>
                        </a:lnTo>
                        <a:lnTo>
                          <a:pt x="505" y="405"/>
                        </a:lnTo>
                        <a:lnTo>
                          <a:pt x="526" y="385"/>
                        </a:lnTo>
                        <a:lnTo>
                          <a:pt x="540" y="358"/>
                        </a:lnTo>
                        <a:lnTo>
                          <a:pt x="544" y="326"/>
                        </a:lnTo>
                        <a:lnTo>
                          <a:pt x="544" y="246"/>
                        </a:lnTo>
                        <a:lnTo>
                          <a:pt x="540" y="214"/>
                        </a:lnTo>
                        <a:lnTo>
                          <a:pt x="526" y="187"/>
                        </a:lnTo>
                        <a:lnTo>
                          <a:pt x="505" y="167"/>
                        </a:lnTo>
                        <a:lnTo>
                          <a:pt x="477" y="154"/>
                        </a:lnTo>
                        <a:lnTo>
                          <a:pt x="448" y="148"/>
                        </a:lnTo>
                        <a:lnTo>
                          <a:pt x="242" y="148"/>
                        </a:lnTo>
                        <a:close/>
                        <a:moveTo>
                          <a:pt x="98" y="0"/>
                        </a:moveTo>
                        <a:lnTo>
                          <a:pt x="3792" y="0"/>
                        </a:lnTo>
                        <a:lnTo>
                          <a:pt x="3821" y="6"/>
                        </a:lnTo>
                        <a:lnTo>
                          <a:pt x="3849" y="20"/>
                        </a:lnTo>
                        <a:lnTo>
                          <a:pt x="3868" y="40"/>
                        </a:lnTo>
                        <a:lnTo>
                          <a:pt x="3882" y="67"/>
                        </a:lnTo>
                        <a:lnTo>
                          <a:pt x="3888" y="99"/>
                        </a:lnTo>
                        <a:lnTo>
                          <a:pt x="3888" y="3079"/>
                        </a:lnTo>
                        <a:lnTo>
                          <a:pt x="3882" y="3111"/>
                        </a:lnTo>
                        <a:lnTo>
                          <a:pt x="3868" y="3138"/>
                        </a:lnTo>
                        <a:lnTo>
                          <a:pt x="3849" y="3158"/>
                        </a:lnTo>
                        <a:lnTo>
                          <a:pt x="3821" y="3172"/>
                        </a:lnTo>
                        <a:lnTo>
                          <a:pt x="3792" y="3178"/>
                        </a:lnTo>
                        <a:lnTo>
                          <a:pt x="98" y="3178"/>
                        </a:lnTo>
                        <a:lnTo>
                          <a:pt x="67" y="3172"/>
                        </a:lnTo>
                        <a:lnTo>
                          <a:pt x="39" y="3158"/>
                        </a:lnTo>
                        <a:lnTo>
                          <a:pt x="20" y="3138"/>
                        </a:lnTo>
                        <a:lnTo>
                          <a:pt x="6" y="3111"/>
                        </a:lnTo>
                        <a:lnTo>
                          <a:pt x="0" y="3079"/>
                        </a:lnTo>
                        <a:lnTo>
                          <a:pt x="0" y="99"/>
                        </a:lnTo>
                        <a:lnTo>
                          <a:pt x="6" y="67"/>
                        </a:lnTo>
                        <a:lnTo>
                          <a:pt x="20" y="40"/>
                        </a:lnTo>
                        <a:lnTo>
                          <a:pt x="39" y="20"/>
                        </a:lnTo>
                        <a:lnTo>
                          <a:pt x="67" y="6"/>
                        </a:lnTo>
                        <a:lnTo>
                          <a:pt x="98" y="0"/>
                        </a:lnTo>
                        <a:close/>
                      </a:path>
                    </a:pathLst>
                  </a:custGeom>
                  <a:grpFill/>
                  <a:ln w="0">
                    <a:noFill/>
                    <a:prstDash val="solid"/>
                    <a:round/>
                    <a:headEnd/>
                    <a:tailEnd/>
                  </a:ln>
                </p:spPr>
                <p:txBody>
                  <a:bodyPr vert="horz" wrap="square" lIns="146304" tIns="73152" rIns="146304" bIns="73152" numCol="1" anchor="t" anchorCtr="0" compatLnSpc="1">
                    <a:prstTxWarp prst="textNoShape">
                      <a:avLst/>
                    </a:prstTxWarp>
                  </a:bodyPr>
                  <a:lstStyle/>
                  <a:p>
                    <a:endParaRPr lang="en-US" sz="2880" dirty="0">
                      <a:solidFill>
                        <a:prstClr val="white"/>
                      </a:solidFill>
                    </a:endParaRPr>
                  </a:p>
                </p:txBody>
              </p:sp>
              <p:sp>
                <p:nvSpPr>
                  <p:cNvPr id="156" name="Freeform 50"/>
                  <p:cNvSpPr>
                    <a:spLocks/>
                  </p:cNvSpPr>
                  <p:nvPr/>
                </p:nvSpPr>
                <p:spPr bwMode="auto">
                  <a:xfrm>
                    <a:off x="-1771" y="1312"/>
                    <a:ext cx="546" cy="617"/>
                  </a:xfrm>
                  <a:custGeom>
                    <a:avLst/>
                    <a:gdLst>
                      <a:gd name="T0" fmla="*/ 90 w 1092"/>
                      <a:gd name="T1" fmla="*/ 0 h 1236"/>
                      <a:gd name="T2" fmla="*/ 118 w 1092"/>
                      <a:gd name="T3" fmla="*/ 10 h 1236"/>
                      <a:gd name="T4" fmla="*/ 1052 w 1092"/>
                      <a:gd name="T5" fmla="*/ 552 h 1236"/>
                      <a:gd name="T6" fmla="*/ 1072 w 1092"/>
                      <a:gd name="T7" fmla="*/ 566 h 1236"/>
                      <a:gd name="T8" fmla="*/ 1086 w 1092"/>
                      <a:gd name="T9" fmla="*/ 586 h 1236"/>
                      <a:gd name="T10" fmla="*/ 1092 w 1092"/>
                      <a:gd name="T11" fmla="*/ 607 h 1236"/>
                      <a:gd name="T12" fmla="*/ 1092 w 1092"/>
                      <a:gd name="T13" fmla="*/ 631 h 1236"/>
                      <a:gd name="T14" fmla="*/ 1086 w 1092"/>
                      <a:gd name="T15" fmla="*/ 652 h 1236"/>
                      <a:gd name="T16" fmla="*/ 1072 w 1092"/>
                      <a:gd name="T17" fmla="*/ 670 h 1236"/>
                      <a:gd name="T18" fmla="*/ 1052 w 1092"/>
                      <a:gd name="T19" fmla="*/ 686 h 1236"/>
                      <a:gd name="T20" fmla="*/ 118 w 1092"/>
                      <a:gd name="T21" fmla="*/ 1226 h 1236"/>
                      <a:gd name="T22" fmla="*/ 90 w 1092"/>
                      <a:gd name="T23" fmla="*/ 1236 h 1236"/>
                      <a:gd name="T24" fmla="*/ 65 w 1092"/>
                      <a:gd name="T25" fmla="*/ 1236 h 1236"/>
                      <a:gd name="T26" fmla="*/ 39 w 1092"/>
                      <a:gd name="T27" fmla="*/ 1226 h 1236"/>
                      <a:gd name="T28" fmla="*/ 19 w 1092"/>
                      <a:gd name="T29" fmla="*/ 1210 h 1236"/>
                      <a:gd name="T30" fmla="*/ 6 w 1092"/>
                      <a:gd name="T31" fmla="*/ 1186 h 1236"/>
                      <a:gd name="T32" fmla="*/ 0 w 1092"/>
                      <a:gd name="T33" fmla="*/ 1159 h 1236"/>
                      <a:gd name="T34" fmla="*/ 0 w 1092"/>
                      <a:gd name="T35" fmla="*/ 79 h 1236"/>
                      <a:gd name="T36" fmla="*/ 6 w 1092"/>
                      <a:gd name="T37" fmla="*/ 50 h 1236"/>
                      <a:gd name="T38" fmla="*/ 19 w 1092"/>
                      <a:gd name="T39" fmla="*/ 28 h 1236"/>
                      <a:gd name="T40" fmla="*/ 39 w 1092"/>
                      <a:gd name="T41" fmla="*/ 10 h 1236"/>
                      <a:gd name="T42" fmla="*/ 65 w 1092"/>
                      <a:gd name="T43" fmla="*/ 2 h 1236"/>
                      <a:gd name="T44" fmla="*/ 90 w 1092"/>
                      <a:gd name="T45" fmla="*/ 0 h 1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92" h="1236">
                        <a:moveTo>
                          <a:pt x="90" y="0"/>
                        </a:moveTo>
                        <a:lnTo>
                          <a:pt x="118" y="10"/>
                        </a:lnTo>
                        <a:lnTo>
                          <a:pt x="1052" y="552"/>
                        </a:lnTo>
                        <a:lnTo>
                          <a:pt x="1072" y="566"/>
                        </a:lnTo>
                        <a:lnTo>
                          <a:pt x="1086" y="586"/>
                        </a:lnTo>
                        <a:lnTo>
                          <a:pt x="1092" y="607"/>
                        </a:lnTo>
                        <a:lnTo>
                          <a:pt x="1092" y="631"/>
                        </a:lnTo>
                        <a:lnTo>
                          <a:pt x="1086" y="652"/>
                        </a:lnTo>
                        <a:lnTo>
                          <a:pt x="1072" y="670"/>
                        </a:lnTo>
                        <a:lnTo>
                          <a:pt x="1052" y="686"/>
                        </a:lnTo>
                        <a:lnTo>
                          <a:pt x="118" y="1226"/>
                        </a:lnTo>
                        <a:lnTo>
                          <a:pt x="90" y="1236"/>
                        </a:lnTo>
                        <a:lnTo>
                          <a:pt x="65" y="1236"/>
                        </a:lnTo>
                        <a:lnTo>
                          <a:pt x="39" y="1226"/>
                        </a:lnTo>
                        <a:lnTo>
                          <a:pt x="19" y="1210"/>
                        </a:lnTo>
                        <a:lnTo>
                          <a:pt x="6" y="1186"/>
                        </a:lnTo>
                        <a:lnTo>
                          <a:pt x="0" y="1159"/>
                        </a:lnTo>
                        <a:lnTo>
                          <a:pt x="0" y="79"/>
                        </a:lnTo>
                        <a:lnTo>
                          <a:pt x="6" y="50"/>
                        </a:lnTo>
                        <a:lnTo>
                          <a:pt x="19" y="28"/>
                        </a:lnTo>
                        <a:lnTo>
                          <a:pt x="39" y="10"/>
                        </a:lnTo>
                        <a:lnTo>
                          <a:pt x="65" y="2"/>
                        </a:lnTo>
                        <a:lnTo>
                          <a:pt x="90" y="0"/>
                        </a:lnTo>
                        <a:close/>
                      </a:path>
                    </a:pathLst>
                  </a:custGeom>
                  <a:solidFill>
                    <a:srgbClr val="FFFFFF"/>
                  </a:solidFill>
                  <a:ln w="0">
                    <a:noFill/>
                    <a:prstDash val="solid"/>
                    <a:round/>
                    <a:headEnd/>
                    <a:tailEnd/>
                  </a:ln>
                </p:spPr>
                <p:txBody>
                  <a:bodyPr vert="horz" wrap="square" lIns="146304" tIns="73152" rIns="146304" bIns="73152" numCol="1" anchor="t" anchorCtr="0" compatLnSpc="1">
                    <a:prstTxWarp prst="textNoShape">
                      <a:avLst/>
                    </a:prstTxWarp>
                  </a:bodyPr>
                  <a:lstStyle/>
                  <a:p>
                    <a:endParaRPr lang="en-US" sz="2880" dirty="0">
                      <a:solidFill>
                        <a:prstClr val="white"/>
                      </a:solidFill>
                    </a:endParaRPr>
                  </a:p>
                </p:txBody>
              </p:sp>
            </p:grpSp>
            <p:grpSp>
              <p:nvGrpSpPr>
                <p:cNvPr id="146" name="Group 46"/>
                <p:cNvGrpSpPr>
                  <a:grpSpLocks noChangeAspect="1"/>
                </p:cNvGrpSpPr>
                <p:nvPr/>
              </p:nvGrpSpPr>
              <p:grpSpPr bwMode="auto">
                <a:xfrm>
                  <a:off x="726322" y="1726935"/>
                  <a:ext cx="255397" cy="208627"/>
                  <a:chOff x="-2534" y="826"/>
                  <a:chExt cx="1944" cy="1588"/>
                </a:xfrm>
                <a:solidFill>
                  <a:schemeClr val="accent2"/>
                </a:solidFill>
              </p:grpSpPr>
              <p:sp>
                <p:nvSpPr>
                  <p:cNvPr id="153" name="Freeform 49"/>
                  <p:cNvSpPr>
                    <a:spLocks noEditPoints="1"/>
                  </p:cNvSpPr>
                  <p:nvPr/>
                </p:nvSpPr>
                <p:spPr bwMode="auto">
                  <a:xfrm>
                    <a:off x="-2534" y="826"/>
                    <a:ext cx="1944" cy="1588"/>
                  </a:xfrm>
                  <a:custGeom>
                    <a:avLst/>
                    <a:gdLst>
                      <a:gd name="T0" fmla="*/ 3348 w 3888"/>
                      <a:gd name="T1" fmla="*/ 2816 h 3178"/>
                      <a:gd name="T2" fmla="*/ 3383 w 3888"/>
                      <a:gd name="T3" fmla="*/ 3009 h 3178"/>
                      <a:gd name="T4" fmla="*/ 3703 w 3888"/>
                      <a:gd name="T5" fmla="*/ 3009 h 3178"/>
                      <a:gd name="T6" fmla="*/ 3739 w 3888"/>
                      <a:gd name="T7" fmla="*/ 2816 h 3178"/>
                      <a:gd name="T8" fmla="*/ 3440 w 3888"/>
                      <a:gd name="T9" fmla="*/ 2751 h 3178"/>
                      <a:gd name="T10" fmla="*/ 2549 w 3888"/>
                      <a:gd name="T11" fmla="*/ 2816 h 3178"/>
                      <a:gd name="T12" fmla="*/ 2584 w 3888"/>
                      <a:gd name="T13" fmla="*/ 3009 h 3178"/>
                      <a:gd name="T14" fmla="*/ 2904 w 3888"/>
                      <a:gd name="T15" fmla="*/ 3009 h 3178"/>
                      <a:gd name="T16" fmla="*/ 2940 w 3888"/>
                      <a:gd name="T17" fmla="*/ 2816 h 3178"/>
                      <a:gd name="T18" fmla="*/ 2641 w 3888"/>
                      <a:gd name="T19" fmla="*/ 2751 h 3178"/>
                      <a:gd name="T20" fmla="*/ 1750 w 3888"/>
                      <a:gd name="T21" fmla="*/ 2816 h 3178"/>
                      <a:gd name="T22" fmla="*/ 1783 w 3888"/>
                      <a:gd name="T23" fmla="*/ 3009 h 3178"/>
                      <a:gd name="T24" fmla="*/ 2105 w 3888"/>
                      <a:gd name="T25" fmla="*/ 3009 h 3178"/>
                      <a:gd name="T26" fmla="*/ 2138 w 3888"/>
                      <a:gd name="T27" fmla="*/ 2816 h 3178"/>
                      <a:gd name="T28" fmla="*/ 1842 w 3888"/>
                      <a:gd name="T29" fmla="*/ 2751 h 3178"/>
                      <a:gd name="T30" fmla="*/ 948 w 3888"/>
                      <a:gd name="T31" fmla="*/ 2816 h 3178"/>
                      <a:gd name="T32" fmla="*/ 984 w 3888"/>
                      <a:gd name="T33" fmla="*/ 3009 h 3178"/>
                      <a:gd name="T34" fmla="*/ 1304 w 3888"/>
                      <a:gd name="T35" fmla="*/ 3009 h 3178"/>
                      <a:gd name="T36" fmla="*/ 1339 w 3888"/>
                      <a:gd name="T37" fmla="*/ 2816 h 3178"/>
                      <a:gd name="T38" fmla="*/ 1041 w 3888"/>
                      <a:gd name="T39" fmla="*/ 2751 h 3178"/>
                      <a:gd name="T40" fmla="*/ 149 w 3888"/>
                      <a:gd name="T41" fmla="*/ 2816 h 3178"/>
                      <a:gd name="T42" fmla="*/ 185 w 3888"/>
                      <a:gd name="T43" fmla="*/ 3009 h 3178"/>
                      <a:gd name="T44" fmla="*/ 505 w 3888"/>
                      <a:gd name="T45" fmla="*/ 3009 h 3178"/>
                      <a:gd name="T46" fmla="*/ 540 w 3888"/>
                      <a:gd name="T47" fmla="*/ 2816 h 3178"/>
                      <a:gd name="T48" fmla="*/ 242 w 3888"/>
                      <a:gd name="T49" fmla="*/ 2751 h 3178"/>
                      <a:gd name="T50" fmla="*/ 143 w 3888"/>
                      <a:gd name="T51" fmla="*/ 595 h 3178"/>
                      <a:gd name="T52" fmla="*/ 3348 w 3888"/>
                      <a:gd name="T53" fmla="*/ 214 h 3178"/>
                      <a:gd name="T54" fmla="*/ 3383 w 3888"/>
                      <a:gd name="T55" fmla="*/ 405 h 3178"/>
                      <a:gd name="T56" fmla="*/ 3703 w 3888"/>
                      <a:gd name="T57" fmla="*/ 405 h 3178"/>
                      <a:gd name="T58" fmla="*/ 3739 w 3888"/>
                      <a:gd name="T59" fmla="*/ 214 h 3178"/>
                      <a:gd name="T60" fmla="*/ 3440 w 3888"/>
                      <a:gd name="T61" fmla="*/ 148 h 3178"/>
                      <a:gd name="T62" fmla="*/ 2549 w 3888"/>
                      <a:gd name="T63" fmla="*/ 214 h 3178"/>
                      <a:gd name="T64" fmla="*/ 2584 w 3888"/>
                      <a:gd name="T65" fmla="*/ 405 h 3178"/>
                      <a:gd name="T66" fmla="*/ 2904 w 3888"/>
                      <a:gd name="T67" fmla="*/ 405 h 3178"/>
                      <a:gd name="T68" fmla="*/ 2940 w 3888"/>
                      <a:gd name="T69" fmla="*/ 214 h 3178"/>
                      <a:gd name="T70" fmla="*/ 2641 w 3888"/>
                      <a:gd name="T71" fmla="*/ 148 h 3178"/>
                      <a:gd name="T72" fmla="*/ 1750 w 3888"/>
                      <a:gd name="T73" fmla="*/ 214 h 3178"/>
                      <a:gd name="T74" fmla="*/ 1783 w 3888"/>
                      <a:gd name="T75" fmla="*/ 405 h 3178"/>
                      <a:gd name="T76" fmla="*/ 2105 w 3888"/>
                      <a:gd name="T77" fmla="*/ 405 h 3178"/>
                      <a:gd name="T78" fmla="*/ 2138 w 3888"/>
                      <a:gd name="T79" fmla="*/ 214 h 3178"/>
                      <a:gd name="T80" fmla="*/ 1842 w 3888"/>
                      <a:gd name="T81" fmla="*/ 148 h 3178"/>
                      <a:gd name="T82" fmla="*/ 948 w 3888"/>
                      <a:gd name="T83" fmla="*/ 214 h 3178"/>
                      <a:gd name="T84" fmla="*/ 984 w 3888"/>
                      <a:gd name="T85" fmla="*/ 405 h 3178"/>
                      <a:gd name="T86" fmla="*/ 1304 w 3888"/>
                      <a:gd name="T87" fmla="*/ 405 h 3178"/>
                      <a:gd name="T88" fmla="*/ 1339 w 3888"/>
                      <a:gd name="T89" fmla="*/ 214 h 3178"/>
                      <a:gd name="T90" fmla="*/ 1041 w 3888"/>
                      <a:gd name="T91" fmla="*/ 148 h 3178"/>
                      <a:gd name="T92" fmla="*/ 149 w 3888"/>
                      <a:gd name="T93" fmla="*/ 214 h 3178"/>
                      <a:gd name="T94" fmla="*/ 185 w 3888"/>
                      <a:gd name="T95" fmla="*/ 405 h 3178"/>
                      <a:gd name="T96" fmla="*/ 505 w 3888"/>
                      <a:gd name="T97" fmla="*/ 405 h 3178"/>
                      <a:gd name="T98" fmla="*/ 540 w 3888"/>
                      <a:gd name="T99" fmla="*/ 214 h 3178"/>
                      <a:gd name="T100" fmla="*/ 242 w 3888"/>
                      <a:gd name="T101" fmla="*/ 148 h 3178"/>
                      <a:gd name="T102" fmla="*/ 3868 w 3888"/>
                      <a:gd name="T103" fmla="*/ 40 h 3178"/>
                      <a:gd name="T104" fmla="*/ 3868 w 3888"/>
                      <a:gd name="T105" fmla="*/ 3138 h 3178"/>
                      <a:gd name="T106" fmla="*/ 67 w 3888"/>
                      <a:gd name="T107" fmla="*/ 3172 h 3178"/>
                      <a:gd name="T108" fmla="*/ 0 w 3888"/>
                      <a:gd name="T109" fmla="*/ 99 h 3178"/>
                      <a:gd name="T110" fmla="*/ 98 w 3888"/>
                      <a:gd name="T111" fmla="*/ 0 h 3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888" h="3178">
                        <a:moveTo>
                          <a:pt x="3440" y="2751"/>
                        </a:moveTo>
                        <a:lnTo>
                          <a:pt x="3411" y="2755"/>
                        </a:lnTo>
                        <a:lnTo>
                          <a:pt x="3383" y="2769"/>
                        </a:lnTo>
                        <a:lnTo>
                          <a:pt x="3362" y="2791"/>
                        </a:lnTo>
                        <a:lnTo>
                          <a:pt x="3348" y="2816"/>
                        </a:lnTo>
                        <a:lnTo>
                          <a:pt x="3344" y="2848"/>
                        </a:lnTo>
                        <a:lnTo>
                          <a:pt x="3344" y="2930"/>
                        </a:lnTo>
                        <a:lnTo>
                          <a:pt x="3348" y="2962"/>
                        </a:lnTo>
                        <a:lnTo>
                          <a:pt x="3362" y="2987"/>
                        </a:lnTo>
                        <a:lnTo>
                          <a:pt x="3383" y="3009"/>
                        </a:lnTo>
                        <a:lnTo>
                          <a:pt x="3411" y="3022"/>
                        </a:lnTo>
                        <a:lnTo>
                          <a:pt x="3440" y="3026"/>
                        </a:lnTo>
                        <a:lnTo>
                          <a:pt x="3646" y="3026"/>
                        </a:lnTo>
                        <a:lnTo>
                          <a:pt x="3678" y="3022"/>
                        </a:lnTo>
                        <a:lnTo>
                          <a:pt x="3703" y="3009"/>
                        </a:lnTo>
                        <a:lnTo>
                          <a:pt x="3725" y="2987"/>
                        </a:lnTo>
                        <a:lnTo>
                          <a:pt x="3739" y="2962"/>
                        </a:lnTo>
                        <a:lnTo>
                          <a:pt x="3745" y="2930"/>
                        </a:lnTo>
                        <a:lnTo>
                          <a:pt x="3745" y="2848"/>
                        </a:lnTo>
                        <a:lnTo>
                          <a:pt x="3739" y="2816"/>
                        </a:lnTo>
                        <a:lnTo>
                          <a:pt x="3725" y="2791"/>
                        </a:lnTo>
                        <a:lnTo>
                          <a:pt x="3703" y="2769"/>
                        </a:lnTo>
                        <a:lnTo>
                          <a:pt x="3678" y="2755"/>
                        </a:lnTo>
                        <a:lnTo>
                          <a:pt x="3646" y="2751"/>
                        </a:lnTo>
                        <a:lnTo>
                          <a:pt x="3440" y="2751"/>
                        </a:lnTo>
                        <a:close/>
                        <a:moveTo>
                          <a:pt x="2641" y="2751"/>
                        </a:moveTo>
                        <a:lnTo>
                          <a:pt x="2610" y="2755"/>
                        </a:lnTo>
                        <a:lnTo>
                          <a:pt x="2584" y="2769"/>
                        </a:lnTo>
                        <a:lnTo>
                          <a:pt x="2563" y="2791"/>
                        </a:lnTo>
                        <a:lnTo>
                          <a:pt x="2549" y="2816"/>
                        </a:lnTo>
                        <a:lnTo>
                          <a:pt x="2545" y="2848"/>
                        </a:lnTo>
                        <a:lnTo>
                          <a:pt x="2545" y="2930"/>
                        </a:lnTo>
                        <a:lnTo>
                          <a:pt x="2549" y="2962"/>
                        </a:lnTo>
                        <a:lnTo>
                          <a:pt x="2563" y="2987"/>
                        </a:lnTo>
                        <a:lnTo>
                          <a:pt x="2584" y="3009"/>
                        </a:lnTo>
                        <a:lnTo>
                          <a:pt x="2610" y="3022"/>
                        </a:lnTo>
                        <a:lnTo>
                          <a:pt x="2641" y="3026"/>
                        </a:lnTo>
                        <a:lnTo>
                          <a:pt x="2847" y="3026"/>
                        </a:lnTo>
                        <a:lnTo>
                          <a:pt x="2877" y="3022"/>
                        </a:lnTo>
                        <a:lnTo>
                          <a:pt x="2904" y="3009"/>
                        </a:lnTo>
                        <a:lnTo>
                          <a:pt x="2926" y="2987"/>
                        </a:lnTo>
                        <a:lnTo>
                          <a:pt x="2940" y="2962"/>
                        </a:lnTo>
                        <a:lnTo>
                          <a:pt x="2943" y="2930"/>
                        </a:lnTo>
                        <a:lnTo>
                          <a:pt x="2943" y="2848"/>
                        </a:lnTo>
                        <a:lnTo>
                          <a:pt x="2940" y="2816"/>
                        </a:lnTo>
                        <a:lnTo>
                          <a:pt x="2926" y="2791"/>
                        </a:lnTo>
                        <a:lnTo>
                          <a:pt x="2904" y="2769"/>
                        </a:lnTo>
                        <a:lnTo>
                          <a:pt x="2877" y="2755"/>
                        </a:lnTo>
                        <a:lnTo>
                          <a:pt x="2847" y="2751"/>
                        </a:lnTo>
                        <a:lnTo>
                          <a:pt x="2641" y="2751"/>
                        </a:lnTo>
                        <a:close/>
                        <a:moveTo>
                          <a:pt x="1842" y="2751"/>
                        </a:moveTo>
                        <a:lnTo>
                          <a:pt x="1810" y="2755"/>
                        </a:lnTo>
                        <a:lnTo>
                          <a:pt x="1783" y="2769"/>
                        </a:lnTo>
                        <a:lnTo>
                          <a:pt x="1763" y="2791"/>
                        </a:lnTo>
                        <a:lnTo>
                          <a:pt x="1750" y="2816"/>
                        </a:lnTo>
                        <a:lnTo>
                          <a:pt x="1744" y="2848"/>
                        </a:lnTo>
                        <a:lnTo>
                          <a:pt x="1744" y="2930"/>
                        </a:lnTo>
                        <a:lnTo>
                          <a:pt x="1750" y="2962"/>
                        </a:lnTo>
                        <a:lnTo>
                          <a:pt x="1763" y="2987"/>
                        </a:lnTo>
                        <a:lnTo>
                          <a:pt x="1783" y="3009"/>
                        </a:lnTo>
                        <a:lnTo>
                          <a:pt x="1810" y="3022"/>
                        </a:lnTo>
                        <a:lnTo>
                          <a:pt x="1842" y="3026"/>
                        </a:lnTo>
                        <a:lnTo>
                          <a:pt x="2046" y="3026"/>
                        </a:lnTo>
                        <a:lnTo>
                          <a:pt x="2078" y="3022"/>
                        </a:lnTo>
                        <a:lnTo>
                          <a:pt x="2105" y="3009"/>
                        </a:lnTo>
                        <a:lnTo>
                          <a:pt x="2125" y="2987"/>
                        </a:lnTo>
                        <a:lnTo>
                          <a:pt x="2138" y="2962"/>
                        </a:lnTo>
                        <a:lnTo>
                          <a:pt x="2144" y="2930"/>
                        </a:lnTo>
                        <a:lnTo>
                          <a:pt x="2144" y="2848"/>
                        </a:lnTo>
                        <a:lnTo>
                          <a:pt x="2138" y="2816"/>
                        </a:lnTo>
                        <a:lnTo>
                          <a:pt x="2125" y="2791"/>
                        </a:lnTo>
                        <a:lnTo>
                          <a:pt x="2105" y="2769"/>
                        </a:lnTo>
                        <a:lnTo>
                          <a:pt x="2078" y="2755"/>
                        </a:lnTo>
                        <a:lnTo>
                          <a:pt x="2046" y="2751"/>
                        </a:lnTo>
                        <a:lnTo>
                          <a:pt x="1842" y="2751"/>
                        </a:lnTo>
                        <a:close/>
                        <a:moveTo>
                          <a:pt x="1041" y="2751"/>
                        </a:moveTo>
                        <a:lnTo>
                          <a:pt x="1011" y="2755"/>
                        </a:lnTo>
                        <a:lnTo>
                          <a:pt x="984" y="2769"/>
                        </a:lnTo>
                        <a:lnTo>
                          <a:pt x="962" y="2791"/>
                        </a:lnTo>
                        <a:lnTo>
                          <a:pt x="948" y="2816"/>
                        </a:lnTo>
                        <a:lnTo>
                          <a:pt x="945" y="2848"/>
                        </a:lnTo>
                        <a:lnTo>
                          <a:pt x="945" y="2930"/>
                        </a:lnTo>
                        <a:lnTo>
                          <a:pt x="948" y="2962"/>
                        </a:lnTo>
                        <a:lnTo>
                          <a:pt x="962" y="2987"/>
                        </a:lnTo>
                        <a:lnTo>
                          <a:pt x="984" y="3009"/>
                        </a:lnTo>
                        <a:lnTo>
                          <a:pt x="1011" y="3022"/>
                        </a:lnTo>
                        <a:lnTo>
                          <a:pt x="1041" y="3026"/>
                        </a:lnTo>
                        <a:lnTo>
                          <a:pt x="1247" y="3026"/>
                        </a:lnTo>
                        <a:lnTo>
                          <a:pt x="1278" y="3022"/>
                        </a:lnTo>
                        <a:lnTo>
                          <a:pt x="1304" y="3009"/>
                        </a:lnTo>
                        <a:lnTo>
                          <a:pt x="1325" y="2987"/>
                        </a:lnTo>
                        <a:lnTo>
                          <a:pt x="1339" y="2962"/>
                        </a:lnTo>
                        <a:lnTo>
                          <a:pt x="1343" y="2930"/>
                        </a:lnTo>
                        <a:lnTo>
                          <a:pt x="1343" y="2848"/>
                        </a:lnTo>
                        <a:lnTo>
                          <a:pt x="1339" y="2816"/>
                        </a:lnTo>
                        <a:lnTo>
                          <a:pt x="1325" y="2791"/>
                        </a:lnTo>
                        <a:lnTo>
                          <a:pt x="1304" y="2769"/>
                        </a:lnTo>
                        <a:lnTo>
                          <a:pt x="1278" y="2755"/>
                        </a:lnTo>
                        <a:lnTo>
                          <a:pt x="1247" y="2751"/>
                        </a:lnTo>
                        <a:lnTo>
                          <a:pt x="1041" y="2751"/>
                        </a:lnTo>
                        <a:close/>
                        <a:moveTo>
                          <a:pt x="242" y="2751"/>
                        </a:moveTo>
                        <a:lnTo>
                          <a:pt x="210" y="2755"/>
                        </a:lnTo>
                        <a:lnTo>
                          <a:pt x="185" y="2769"/>
                        </a:lnTo>
                        <a:lnTo>
                          <a:pt x="163" y="2791"/>
                        </a:lnTo>
                        <a:lnTo>
                          <a:pt x="149" y="2816"/>
                        </a:lnTo>
                        <a:lnTo>
                          <a:pt x="143" y="2848"/>
                        </a:lnTo>
                        <a:lnTo>
                          <a:pt x="143" y="2930"/>
                        </a:lnTo>
                        <a:lnTo>
                          <a:pt x="149" y="2962"/>
                        </a:lnTo>
                        <a:lnTo>
                          <a:pt x="163" y="2987"/>
                        </a:lnTo>
                        <a:lnTo>
                          <a:pt x="185" y="3009"/>
                        </a:lnTo>
                        <a:lnTo>
                          <a:pt x="210" y="3022"/>
                        </a:lnTo>
                        <a:lnTo>
                          <a:pt x="242" y="3026"/>
                        </a:lnTo>
                        <a:lnTo>
                          <a:pt x="448" y="3026"/>
                        </a:lnTo>
                        <a:lnTo>
                          <a:pt x="477" y="3022"/>
                        </a:lnTo>
                        <a:lnTo>
                          <a:pt x="505" y="3009"/>
                        </a:lnTo>
                        <a:lnTo>
                          <a:pt x="526" y="2987"/>
                        </a:lnTo>
                        <a:lnTo>
                          <a:pt x="540" y="2962"/>
                        </a:lnTo>
                        <a:lnTo>
                          <a:pt x="544" y="2930"/>
                        </a:lnTo>
                        <a:lnTo>
                          <a:pt x="544" y="2848"/>
                        </a:lnTo>
                        <a:lnTo>
                          <a:pt x="540" y="2816"/>
                        </a:lnTo>
                        <a:lnTo>
                          <a:pt x="526" y="2791"/>
                        </a:lnTo>
                        <a:lnTo>
                          <a:pt x="505" y="2769"/>
                        </a:lnTo>
                        <a:lnTo>
                          <a:pt x="477" y="2755"/>
                        </a:lnTo>
                        <a:lnTo>
                          <a:pt x="448" y="2751"/>
                        </a:lnTo>
                        <a:lnTo>
                          <a:pt x="242" y="2751"/>
                        </a:lnTo>
                        <a:close/>
                        <a:moveTo>
                          <a:pt x="143" y="595"/>
                        </a:moveTo>
                        <a:lnTo>
                          <a:pt x="143" y="2600"/>
                        </a:lnTo>
                        <a:lnTo>
                          <a:pt x="3745" y="2600"/>
                        </a:lnTo>
                        <a:lnTo>
                          <a:pt x="3745" y="595"/>
                        </a:lnTo>
                        <a:lnTo>
                          <a:pt x="143" y="595"/>
                        </a:lnTo>
                        <a:close/>
                        <a:moveTo>
                          <a:pt x="3440" y="148"/>
                        </a:moveTo>
                        <a:lnTo>
                          <a:pt x="3411" y="154"/>
                        </a:lnTo>
                        <a:lnTo>
                          <a:pt x="3383" y="167"/>
                        </a:lnTo>
                        <a:lnTo>
                          <a:pt x="3362" y="187"/>
                        </a:lnTo>
                        <a:lnTo>
                          <a:pt x="3348" y="214"/>
                        </a:lnTo>
                        <a:lnTo>
                          <a:pt x="3344" y="246"/>
                        </a:lnTo>
                        <a:lnTo>
                          <a:pt x="3344" y="326"/>
                        </a:lnTo>
                        <a:lnTo>
                          <a:pt x="3348" y="358"/>
                        </a:lnTo>
                        <a:lnTo>
                          <a:pt x="3362" y="385"/>
                        </a:lnTo>
                        <a:lnTo>
                          <a:pt x="3383" y="405"/>
                        </a:lnTo>
                        <a:lnTo>
                          <a:pt x="3411" y="419"/>
                        </a:lnTo>
                        <a:lnTo>
                          <a:pt x="3440" y="425"/>
                        </a:lnTo>
                        <a:lnTo>
                          <a:pt x="3646" y="425"/>
                        </a:lnTo>
                        <a:lnTo>
                          <a:pt x="3678" y="419"/>
                        </a:lnTo>
                        <a:lnTo>
                          <a:pt x="3703" y="405"/>
                        </a:lnTo>
                        <a:lnTo>
                          <a:pt x="3725" y="385"/>
                        </a:lnTo>
                        <a:lnTo>
                          <a:pt x="3739" y="358"/>
                        </a:lnTo>
                        <a:lnTo>
                          <a:pt x="3745" y="326"/>
                        </a:lnTo>
                        <a:lnTo>
                          <a:pt x="3745" y="246"/>
                        </a:lnTo>
                        <a:lnTo>
                          <a:pt x="3739" y="214"/>
                        </a:lnTo>
                        <a:lnTo>
                          <a:pt x="3725" y="187"/>
                        </a:lnTo>
                        <a:lnTo>
                          <a:pt x="3703" y="167"/>
                        </a:lnTo>
                        <a:lnTo>
                          <a:pt x="3678" y="154"/>
                        </a:lnTo>
                        <a:lnTo>
                          <a:pt x="3646" y="148"/>
                        </a:lnTo>
                        <a:lnTo>
                          <a:pt x="3440" y="148"/>
                        </a:lnTo>
                        <a:close/>
                        <a:moveTo>
                          <a:pt x="2641" y="148"/>
                        </a:moveTo>
                        <a:lnTo>
                          <a:pt x="2610" y="154"/>
                        </a:lnTo>
                        <a:lnTo>
                          <a:pt x="2584" y="167"/>
                        </a:lnTo>
                        <a:lnTo>
                          <a:pt x="2563" y="187"/>
                        </a:lnTo>
                        <a:lnTo>
                          <a:pt x="2549" y="214"/>
                        </a:lnTo>
                        <a:lnTo>
                          <a:pt x="2545" y="246"/>
                        </a:lnTo>
                        <a:lnTo>
                          <a:pt x="2545" y="326"/>
                        </a:lnTo>
                        <a:lnTo>
                          <a:pt x="2549" y="358"/>
                        </a:lnTo>
                        <a:lnTo>
                          <a:pt x="2563" y="385"/>
                        </a:lnTo>
                        <a:lnTo>
                          <a:pt x="2584" y="405"/>
                        </a:lnTo>
                        <a:lnTo>
                          <a:pt x="2610" y="419"/>
                        </a:lnTo>
                        <a:lnTo>
                          <a:pt x="2641" y="425"/>
                        </a:lnTo>
                        <a:lnTo>
                          <a:pt x="2847" y="425"/>
                        </a:lnTo>
                        <a:lnTo>
                          <a:pt x="2877" y="419"/>
                        </a:lnTo>
                        <a:lnTo>
                          <a:pt x="2904" y="405"/>
                        </a:lnTo>
                        <a:lnTo>
                          <a:pt x="2926" y="385"/>
                        </a:lnTo>
                        <a:lnTo>
                          <a:pt x="2940" y="358"/>
                        </a:lnTo>
                        <a:lnTo>
                          <a:pt x="2943" y="326"/>
                        </a:lnTo>
                        <a:lnTo>
                          <a:pt x="2943" y="246"/>
                        </a:lnTo>
                        <a:lnTo>
                          <a:pt x="2940" y="214"/>
                        </a:lnTo>
                        <a:lnTo>
                          <a:pt x="2926" y="187"/>
                        </a:lnTo>
                        <a:lnTo>
                          <a:pt x="2904" y="167"/>
                        </a:lnTo>
                        <a:lnTo>
                          <a:pt x="2877" y="154"/>
                        </a:lnTo>
                        <a:lnTo>
                          <a:pt x="2847" y="148"/>
                        </a:lnTo>
                        <a:lnTo>
                          <a:pt x="2641" y="148"/>
                        </a:lnTo>
                        <a:close/>
                        <a:moveTo>
                          <a:pt x="1842" y="148"/>
                        </a:moveTo>
                        <a:lnTo>
                          <a:pt x="1810" y="154"/>
                        </a:lnTo>
                        <a:lnTo>
                          <a:pt x="1783" y="167"/>
                        </a:lnTo>
                        <a:lnTo>
                          <a:pt x="1763" y="187"/>
                        </a:lnTo>
                        <a:lnTo>
                          <a:pt x="1750" y="214"/>
                        </a:lnTo>
                        <a:lnTo>
                          <a:pt x="1744" y="246"/>
                        </a:lnTo>
                        <a:lnTo>
                          <a:pt x="1744" y="326"/>
                        </a:lnTo>
                        <a:lnTo>
                          <a:pt x="1750" y="358"/>
                        </a:lnTo>
                        <a:lnTo>
                          <a:pt x="1763" y="385"/>
                        </a:lnTo>
                        <a:lnTo>
                          <a:pt x="1783" y="405"/>
                        </a:lnTo>
                        <a:lnTo>
                          <a:pt x="1810" y="419"/>
                        </a:lnTo>
                        <a:lnTo>
                          <a:pt x="1842" y="425"/>
                        </a:lnTo>
                        <a:lnTo>
                          <a:pt x="2046" y="425"/>
                        </a:lnTo>
                        <a:lnTo>
                          <a:pt x="2078" y="419"/>
                        </a:lnTo>
                        <a:lnTo>
                          <a:pt x="2105" y="405"/>
                        </a:lnTo>
                        <a:lnTo>
                          <a:pt x="2125" y="385"/>
                        </a:lnTo>
                        <a:lnTo>
                          <a:pt x="2138" y="358"/>
                        </a:lnTo>
                        <a:lnTo>
                          <a:pt x="2144" y="326"/>
                        </a:lnTo>
                        <a:lnTo>
                          <a:pt x="2144" y="246"/>
                        </a:lnTo>
                        <a:lnTo>
                          <a:pt x="2138" y="214"/>
                        </a:lnTo>
                        <a:lnTo>
                          <a:pt x="2125" y="187"/>
                        </a:lnTo>
                        <a:lnTo>
                          <a:pt x="2105" y="167"/>
                        </a:lnTo>
                        <a:lnTo>
                          <a:pt x="2078" y="154"/>
                        </a:lnTo>
                        <a:lnTo>
                          <a:pt x="2046" y="148"/>
                        </a:lnTo>
                        <a:lnTo>
                          <a:pt x="1842" y="148"/>
                        </a:lnTo>
                        <a:close/>
                        <a:moveTo>
                          <a:pt x="1041" y="148"/>
                        </a:moveTo>
                        <a:lnTo>
                          <a:pt x="1011" y="154"/>
                        </a:lnTo>
                        <a:lnTo>
                          <a:pt x="984" y="167"/>
                        </a:lnTo>
                        <a:lnTo>
                          <a:pt x="962" y="187"/>
                        </a:lnTo>
                        <a:lnTo>
                          <a:pt x="948" y="214"/>
                        </a:lnTo>
                        <a:lnTo>
                          <a:pt x="945" y="246"/>
                        </a:lnTo>
                        <a:lnTo>
                          <a:pt x="945" y="326"/>
                        </a:lnTo>
                        <a:lnTo>
                          <a:pt x="948" y="358"/>
                        </a:lnTo>
                        <a:lnTo>
                          <a:pt x="962" y="385"/>
                        </a:lnTo>
                        <a:lnTo>
                          <a:pt x="984" y="405"/>
                        </a:lnTo>
                        <a:lnTo>
                          <a:pt x="1011" y="419"/>
                        </a:lnTo>
                        <a:lnTo>
                          <a:pt x="1041" y="425"/>
                        </a:lnTo>
                        <a:lnTo>
                          <a:pt x="1247" y="425"/>
                        </a:lnTo>
                        <a:lnTo>
                          <a:pt x="1278" y="419"/>
                        </a:lnTo>
                        <a:lnTo>
                          <a:pt x="1304" y="405"/>
                        </a:lnTo>
                        <a:lnTo>
                          <a:pt x="1325" y="385"/>
                        </a:lnTo>
                        <a:lnTo>
                          <a:pt x="1339" y="358"/>
                        </a:lnTo>
                        <a:lnTo>
                          <a:pt x="1343" y="326"/>
                        </a:lnTo>
                        <a:lnTo>
                          <a:pt x="1343" y="246"/>
                        </a:lnTo>
                        <a:lnTo>
                          <a:pt x="1339" y="214"/>
                        </a:lnTo>
                        <a:lnTo>
                          <a:pt x="1325" y="187"/>
                        </a:lnTo>
                        <a:lnTo>
                          <a:pt x="1304" y="167"/>
                        </a:lnTo>
                        <a:lnTo>
                          <a:pt x="1278" y="154"/>
                        </a:lnTo>
                        <a:lnTo>
                          <a:pt x="1247" y="148"/>
                        </a:lnTo>
                        <a:lnTo>
                          <a:pt x="1041" y="148"/>
                        </a:lnTo>
                        <a:close/>
                        <a:moveTo>
                          <a:pt x="242" y="148"/>
                        </a:moveTo>
                        <a:lnTo>
                          <a:pt x="210" y="154"/>
                        </a:lnTo>
                        <a:lnTo>
                          <a:pt x="185" y="167"/>
                        </a:lnTo>
                        <a:lnTo>
                          <a:pt x="163" y="187"/>
                        </a:lnTo>
                        <a:lnTo>
                          <a:pt x="149" y="214"/>
                        </a:lnTo>
                        <a:lnTo>
                          <a:pt x="143" y="246"/>
                        </a:lnTo>
                        <a:lnTo>
                          <a:pt x="143" y="326"/>
                        </a:lnTo>
                        <a:lnTo>
                          <a:pt x="149" y="358"/>
                        </a:lnTo>
                        <a:lnTo>
                          <a:pt x="163" y="385"/>
                        </a:lnTo>
                        <a:lnTo>
                          <a:pt x="185" y="405"/>
                        </a:lnTo>
                        <a:lnTo>
                          <a:pt x="210" y="419"/>
                        </a:lnTo>
                        <a:lnTo>
                          <a:pt x="242" y="425"/>
                        </a:lnTo>
                        <a:lnTo>
                          <a:pt x="448" y="425"/>
                        </a:lnTo>
                        <a:lnTo>
                          <a:pt x="477" y="419"/>
                        </a:lnTo>
                        <a:lnTo>
                          <a:pt x="505" y="405"/>
                        </a:lnTo>
                        <a:lnTo>
                          <a:pt x="526" y="385"/>
                        </a:lnTo>
                        <a:lnTo>
                          <a:pt x="540" y="358"/>
                        </a:lnTo>
                        <a:lnTo>
                          <a:pt x="544" y="326"/>
                        </a:lnTo>
                        <a:lnTo>
                          <a:pt x="544" y="246"/>
                        </a:lnTo>
                        <a:lnTo>
                          <a:pt x="540" y="214"/>
                        </a:lnTo>
                        <a:lnTo>
                          <a:pt x="526" y="187"/>
                        </a:lnTo>
                        <a:lnTo>
                          <a:pt x="505" y="167"/>
                        </a:lnTo>
                        <a:lnTo>
                          <a:pt x="477" y="154"/>
                        </a:lnTo>
                        <a:lnTo>
                          <a:pt x="448" y="148"/>
                        </a:lnTo>
                        <a:lnTo>
                          <a:pt x="242" y="148"/>
                        </a:lnTo>
                        <a:close/>
                        <a:moveTo>
                          <a:pt x="98" y="0"/>
                        </a:moveTo>
                        <a:lnTo>
                          <a:pt x="3792" y="0"/>
                        </a:lnTo>
                        <a:lnTo>
                          <a:pt x="3821" y="6"/>
                        </a:lnTo>
                        <a:lnTo>
                          <a:pt x="3849" y="20"/>
                        </a:lnTo>
                        <a:lnTo>
                          <a:pt x="3868" y="40"/>
                        </a:lnTo>
                        <a:lnTo>
                          <a:pt x="3882" y="67"/>
                        </a:lnTo>
                        <a:lnTo>
                          <a:pt x="3888" y="99"/>
                        </a:lnTo>
                        <a:lnTo>
                          <a:pt x="3888" y="3079"/>
                        </a:lnTo>
                        <a:lnTo>
                          <a:pt x="3882" y="3111"/>
                        </a:lnTo>
                        <a:lnTo>
                          <a:pt x="3868" y="3138"/>
                        </a:lnTo>
                        <a:lnTo>
                          <a:pt x="3849" y="3158"/>
                        </a:lnTo>
                        <a:lnTo>
                          <a:pt x="3821" y="3172"/>
                        </a:lnTo>
                        <a:lnTo>
                          <a:pt x="3792" y="3178"/>
                        </a:lnTo>
                        <a:lnTo>
                          <a:pt x="98" y="3178"/>
                        </a:lnTo>
                        <a:lnTo>
                          <a:pt x="67" y="3172"/>
                        </a:lnTo>
                        <a:lnTo>
                          <a:pt x="39" y="3158"/>
                        </a:lnTo>
                        <a:lnTo>
                          <a:pt x="20" y="3138"/>
                        </a:lnTo>
                        <a:lnTo>
                          <a:pt x="6" y="3111"/>
                        </a:lnTo>
                        <a:lnTo>
                          <a:pt x="0" y="3079"/>
                        </a:lnTo>
                        <a:lnTo>
                          <a:pt x="0" y="99"/>
                        </a:lnTo>
                        <a:lnTo>
                          <a:pt x="6" y="67"/>
                        </a:lnTo>
                        <a:lnTo>
                          <a:pt x="20" y="40"/>
                        </a:lnTo>
                        <a:lnTo>
                          <a:pt x="39" y="20"/>
                        </a:lnTo>
                        <a:lnTo>
                          <a:pt x="67" y="6"/>
                        </a:lnTo>
                        <a:lnTo>
                          <a:pt x="98" y="0"/>
                        </a:lnTo>
                        <a:close/>
                      </a:path>
                    </a:pathLst>
                  </a:custGeom>
                  <a:grpFill/>
                  <a:ln w="0">
                    <a:noFill/>
                    <a:prstDash val="solid"/>
                    <a:round/>
                    <a:headEnd/>
                    <a:tailEnd/>
                  </a:ln>
                </p:spPr>
                <p:txBody>
                  <a:bodyPr vert="horz" wrap="square" lIns="146304" tIns="73152" rIns="146304" bIns="73152" numCol="1" anchor="t" anchorCtr="0" compatLnSpc="1">
                    <a:prstTxWarp prst="textNoShape">
                      <a:avLst/>
                    </a:prstTxWarp>
                  </a:bodyPr>
                  <a:lstStyle/>
                  <a:p>
                    <a:endParaRPr lang="en-US" sz="2880" dirty="0">
                      <a:solidFill>
                        <a:prstClr val="white"/>
                      </a:solidFill>
                    </a:endParaRPr>
                  </a:p>
                </p:txBody>
              </p:sp>
              <p:sp>
                <p:nvSpPr>
                  <p:cNvPr id="154" name="Freeform 50"/>
                  <p:cNvSpPr>
                    <a:spLocks/>
                  </p:cNvSpPr>
                  <p:nvPr/>
                </p:nvSpPr>
                <p:spPr bwMode="auto">
                  <a:xfrm>
                    <a:off x="-1771" y="1312"/>
                    <a:ext cx="546" cy="617"/>
                  </a:xfrm>
                  <a:custGeom>
                    <a:avLst/>
                    <a:gdLst>
                      <a:gd name="T0" fmla="*/ 90 w 1092"/>
                      <a:gd name="T1" fmla="*/ 0 h 1236"/>
                      <a:gd name="T2" fmla="*/ 118 w 1092"/>
                      <a:gd name="T3" fmla="*/ 10 h 1236"/>
                      <a:gd name="T4" fmla="*/ 1052 w 1092"/>
                      <a:gd name="T5" fmla="*/ 552 h 1236"/>
                      <a:gd name="T6" fmla="*/ 1072 w 1092"/>
                      <a:gd name="T7" fmla="*/ 566 h 1236"/>
                      <a:gd name="T8" fmla="*/ 1086 w 1092"/>
                      <a:gd name="T9" fmla="*/ 586 h 1236"/>
                      <a:gd name="T10" fmla="*/ 1092 w 1092"/>
                      <a:gd name="T11" fmla="*/ 607 h 1236"/>
                      <a:gd name="T12" fmla="*/ 1092 w 1092"/>
                      <a:gd name="T13" fmla="*/ 631 h 1236"/>
                      <a:gd name="T14" fmla="*/ 1086 w 1092"/>
                      <a:gd name="T15" fmla="*/ 652 h 1236"/>
                      <a:gd name="T16" fmla="*/ 1072 w 1092"/>
                      <a:gd name="T17" fmla="*/ 670 h 1236"/>
                      <a:gd name="T18" fmla="*/ 1052 w 1092"/>
                      <a:gd name="T19" fmla="*/ 686 h 1236"/>
                      <a:gd name="T20" fmla="*/ 118 w 1092"/>
                      <a:gd name="T21" fmla="*/ 1226 h 1236"/>
                      <a:gd name="T22" fmla="*/ 90 w 1092"/>
                      <a:gd name="T23" fmla="*/ 1236 h 1236"/>
                      <a:gd name="T24" fmla="*/ 65 w 1092"/>
                      <a:gd name="T25" fmla="*/ 1236 h 1236"/>
                      <a:gd name="T26" fmla="*/ 39 w 1092"/>
                      <a:gd name="T27" fmla="*/ 1226 h 1236"/>
                      <a:gd name="T28" fmla="*/ 19 w 1092"/>
                      <a:gd name="T29" fmla="*/ 1210 h 1236"/>
                      <a:gd name="T30" fmla="*/ 6 w 1092"/>
                      <a:gd name="T31" fmla="*/ 1186 h 1236"/>
                      <a:gd name="T32" fmla="*/ 0 w 1092"/>
                      <a:gd name="T33" fmla="*/ 1159 h 1236"/>
                      <a:gd name="T34" fmla="*/ 0 w 1092"/>
                      <a:gd name="T35" fmla="*/ 79 h 1236"/>
                      <a:gd name="T36" fmla="*/ 6 w 1092"/>
                      <a:gd name="T37" fmla="*/ 50 h 1236"/>
                      <a:gd name="T38" fmla="*/ 19 w 1092"/>
                      <a:gd name="T39" fmla="*/ 28 h 1236"/>
                      <a:gd name="T40" fmla="*/ 39 w 1092"/>
                      <a:gd name="T41" fmla="*/ 10 h 1236"/>
                      <a:gd name="T42" fmla="*/ 65 w 1092"/>
                      <a:gd name="T43" fmla="*/ 2 h 1236"/>
                      <a:gd name="T44" fmla="*/ 90 w 1092"/>
                      <a:gd name="T45" fmla="*/ 0 h 1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92" h="1236">
                        <a:moveTo>
                          <a:pt x="90" y="0"/>
                        </a:moveTo>
                        <a:lnTo>
                          <a:pt x="118" y="10"/>
                        </a:lnTo>
                        <a:lnTo>
                          <a:pt x="1052" y="552"/>
                        </a:lnTo>
                        <a:lnTo>
                          <a:pt x="1072" y="566"/>
                        </a:lnTo>
                        <a:lnTo>
                          <a:pt x="1086" y="586"/>
                        </a:lnTo>
                        <a:lnTo>
                          <a:pt x="1092" y="607"/>
                        </a:lnTo>
                        <a:lnTo>
                          <a:pt x="1092" y="631"/>
                        </a:lnTo>
                        <a:lnTo>
                          <a:pt x="1086" y="652"/>
                        </a:lnTo>
                        <a:lnTo>
                          <a:pt x="1072" y="670"/>
                        </a:lnTo>
                        <a:lnTo>
                          <a:pt x="1052" y="686"/>
                        </a:lnTo>
                        <a:lnTo>
                          <a:pt x="118" y="1226"/>
                        </a:lnTo>
                        <a:lnTo>
                          <a:pt x="90" y="1236"/>
                        </a:lnTo>
                        <a:lnTo>
                          <a:pt x="65" y="1236"/>
                        </a:lnTo>
                        <a:lnTo>
                          <a:pt x="39" y="1226"/>
                        </a:lnTo>
                        <a:lnTo>
                          <a:pt x="19" y="1210"/>
                        </a:lnTo>
                        <a:lnTo>
                          <a:pt x="6" y="1186"/>
                        </a:lnTo>
                        <a:lnTo>
                          <a:pt x="0" y="1159"/>
                        </a:lnTo>
                        <a:lnTo>
                          <a:pt x="0" y="79"/>
                        </a:lnTo>
                        <a:lnTo>
                          <a:pt x="6" y="50"/>
                        </a:lnTo>
                        <a:lnTo>
                          <a:pt x="19" y="28"/>
                        </a:lnTo>
                        <a:lnTo>
                          <a:pt x="39" y="10"/>
                        </a:lnTo>
                        <a:lnTo>
                          <a:pt x="65" y="2"/>
                        </a:lnTo>
                        <a:lnTo>
                          <a:pt x="90" y="0"/>
                        </a:lnTo>
                        <a:close/>
                      </a:path>
                    </a:pathLst>
                  </a:custGeom>
                  <a:solidFill>
                    <a:srgbClr val="FFFFFF"/>
                  </a:solidFill>
                  <a:ln w="0">
                    <a:noFill/>
                    <a:prstDash val="solid"/>
                    <a:round/>
                    <a:headEnd/>
                    <a:tailEnd/>
                  </a:ln>
                </p:spPr>
                <p:txBody>
                  <a:bodyPr vert="horz" wrap="square" lIns="146304" tIns="73152" rIns="146304" bIns="73152" numCol="1" anchor="t" anchorCtr="0" compatLnSpc="1">
                    <a:prstTxWarp prst="textNoShape">
                      <a:avLst/>
                    </a:prstTxWarp>
                  </a:bodyPr>
                  <a:lstStyle/>
                  <a:p>
                    <a:endParaRPr lang="en-US" sz="2880" dirty="0">
                      <a:solidFill>
                        <a:prstClr val="white"/>
                      </a:solidFill>
                    </a:endParaRPr>
                  </a:p>
                </p:txBody>
              </p:sp>
            </p:grpSp>
            <p:grpSp>
              <p:nvGrpSpPr>
                <p:cNvPr id="147" name="Group 46"/>
                <p:cNvGrpSpPr>
                  <a:grpSpLocks noChangeAspect="1"/>
                </p:cNvGrpSpPr>
                <p:nvPr/>
              </p:nvGrpSpPr>
              <p:grpSpPr bwMode="auto">
                <a:xfrm>
                  <a:off x="726322" y="1974456"/>
                  <a:ext cx="255397" cy="208627"/>
                  <a:chOff x="-2534" y="826"/>
                  <a:chExt cx="1944" cy="1588"/>
                </a:xfrm>
                <a:solidFill>
                  <a:schemeClr val="accent2"/>
                </a:solidFill>
              </p:grpSpPr>
              <p:sp>
                <p:nvSpPr>
                  <p:cNvPr id="151" name="Freeform 49"/>
                  <p:cNvSpPr>
                    <a:spLocks noEditPoints="1"/>
                  </p:cNvSpPr>
                  <p:nvPr/>
                </p:nvSpPr>
                <p:spPr bwMode="auto">
                  <a:xfrm>
                    <a:off x="-2534" y="826"/>
                    <a:ext cx="1944" cy="1588"/>
                  </a:xfrm>
                  <a:custGeom>
                    <a:avLst/>
                    <a:gdLst>
                      <a:gd name="T0" fmla="*/ 3348 w 3888"/>
                      <a:gd name="T1" fmla="*/ 2816 h 3178"/>
                      <a:gd name="T2" fmla="*/ 3383 w 3888"/>
                      <a:gd name="T3" fmla="*/ 3009 h 3178"/>
                      <a:gd name="T4" fmla="*/ 3703 w 3888"/>
                      <a:gd name="T5" fmla="*/ 3009 h 3178"/>
                      <a:gd name="T6" fmla="*/ 3739 w 3888"/>
                      <a:gd name="T7" fmla="*/ 2816 h 3178"/>
                      <a:gd name="T8" fmla="*/ 3440 w 3888"/>
                      <a:gd name="T9" fmla="*/ 2751 h 3178"/>
                      <a:gd name="T10" fmla="*/ 2549 w 3888"/>
                      <a:gd name="T11" fmla="*/ 2816 h 3178"/>
                      <a:gd name="T12" fmla="*/ 2584 w 3888"/>
                      <a:gd name="T13" fmla="*/ 3009 h 3178"/>
                      <a:gd name="T14" fmla="*/ 2904 w 3888"/>
                      <a:gd name="T15" fmla="*/ 3009 h 3178"/>
                      <a:gd name="T16" fmla="*/ 2940 w 3888"/>
                      <a:gd name="T17" fmla="*/ 2816 h 3178"/>
                      <a:gd name="T18" fmla="*/ 2641 w 3888"/>
                      <a:gd name="T19" fmla="*/ 2751 h 3178"/>
                      <a:gd name="T20" fmla="*/ 1750 w 3888"/>
                      <a:gd name="T21" fmla="*/ 2816 h 3178"/>
                      <a:gd name="T22" fmla="*/ 1783 w 3888"/>
                      <a:gd name="T23" fmla="*/ 3009 h 3178"/>
                      <a:gd name="T24" fmla="*/ 2105 w 3888"/>
                      <a:gd name="T25" fmla="*/ 3009 h 3178"/>
                      <a:gd name="T26" fmla="*/ 2138 w 3888"/>
                      <a:gd name="T27" fmla="*/ 2816 h 3178"/>
                      <a:gd name="T28" fmla="*/ 1842 w 3888"/>
                      <a:gd name="T29" fmla="*/ 2751 h 3178"/>
                      <a:gd name="T30" fmla="*/ 948 w 3888"/>
                      <a:gd name="T31" fmla="*/ 2816 h 3178"/>
                      <a:gd name="T32" fmla="*/ 984 w 3888"/>
                      <a:gd name="T33" fmla="*/ 3009 h 3178"/>
                      <a:gd name="T34" fmla="*/ 1304 w 3888"/>
                      <a:gd name="T35" fmla="*/ 3009 h 3178"/>
                      <a:gd name="T36" fmla="*/ 1339 w 3888"/>
                      <a:gd name="T37" fmla="*/ 2816 h 3178"/>
                      <a:gd name="T38" fmla="*/ 1041 w 3888"/>
                      <a:gd name="T39" fmla="*/ 2751 h 3178"/>
                      <a:gd name="T40" fmla="*/ 149 w 3888"/>
                      <a:gd name="T41" fmla="*/ 2816 h 3178"/>
                      <a:gd name="T42" fmla="*/ 185 w 3888"/>
                      <a:gd name="T43" fmla="*/ 3009 h 3178"/>
                      <a:gd name="T44" fmla="*/ 505 w 3888"/>
                      <a:gd name="T45" fmla="*/ 3009 h 3178"/>
                      <a:gd name="T46" fmla="*/ 540 w 3888"/>
                      <a:gd name="T47" fmla="*/ 2816 h 3178"/>
                      <a:gd name="T48" fmla="*/ 242 w 3888"/>
                      <a:gd name="T49" fmla="*/ 2751 h 3178"/>
                      <a:gd name="T50" fmla="*/ 143 w 3888"/>
                      <a:gd name="T51" fmla="*/ 595 h 3178"/>
                      <a:gd name="T52" fmla="*/ 3348 w 3888"/>
                      <a:gd name="T53" fmla="*/ 214 h 3178"/>
                      <a:gd name="T54" fmla="*/ 3383 w 3888"/>
                      <a:gd name="T55" fmla="*/ 405 h 3178"/>
                      <a:gd name="T56" fmla="*/ 3703 w 3888"/>
                      <a:gd name="T57" fmla="*/ 405 h 3178"/>
                      <a:gd name="T58" fmla="*/ 3739 w 3888"/>
                      <a:gd name="T59" fmla="*/ 214 h 3178"/>
                      <a:gd name="T60" fmla="*/ 3440 w 3888"/>
                      <a:gd name="T61" fmla="*/ 148 h 3178"/>
                      <a:gd name="T62" fmla="*/ 2549 w 3888"/>
                      <a:gd name="T63" fmla="*/ 214 h 3178"/>
                      <a:gd name="T64" fmla="*/ 2584 w 3888"/>
                      <a:gd name="T65" fmla="*/ 405 h 3178"/>
                      <a:gd name="T66" fmla="*/ 2904 w 3888"/>
                      <a:gd name="T67" fmla="*/ 405 h 3178"/>
                      <a:gd name="T68" fmla="*/ 2940 w 3888"/>
                      <a:gd name="T69" fmla="*/ 214 h 3178"/>
                      <a:gd name="T70" fmla="*/ 2641 w 3888"/>
                      <a:gd name="T71" fmla="*/ 148 h 3178"/>
                      <a:gd name="T72" fmla="*/ 1750 w 3888"/>
                      <a:gd name="T73" fmla="*/ 214 h 3178"/>
                      <a:gd name="T74" fmla="*/ 1783 w 3888"/>
                      <a:gd name="T75" fmla="*/ 405 h 3178"/>
                      <a:gd name="T76" fmla="*/ 2105 w 3888"/>
                      <a:gd name="T77" fmla="*/ 405 h 3178"/>
                      <a:gd name="T78" fmla="*/ 2138 w 3888"/>
                      <a:gd name="T79" fmla="*/ 214 h 3178"/>
                      <a:gd name="T80" fmla="*/ 1842 w 3888"/>
                      <a:gd name="T81" fmla="*/ 148 h 3178"/>
                      <a:gd name="T82" fmla="*/ 948 w 3888"/>
                      <a:gd name="T83" fmla="*/ 214 h 3178"/>
                      <a:gd name="T84" fmla="*/ 984 w 3888"/>
                      <a:gd name="T85" fmla="*/ 405 h 3178"/>
                      <a:gd name="T86" fmla="*/ 1304 w 3888"/>
                      <a:gd name="T87" fmla="*/ 405 h 3178"/>
                      <a:gd name="T88" fmla="*/ 1339 w 3888"/>
                      <a:gd name="T89" fmla="*/ 214 h 3178"/>
                      <a:gd name="T90" fmla="*/ 1041 w 3888"/>
                      <a:gd name="T91" fmla="*/ 148 h 3178"/>
                      <a:gd name="T92" fmla="*/ 149 w 3888"/>
                      <a:gd name="T93" fmla="*/ 214 h 3178"/>
                      <a:gd name="T94" fmla="*/ 185 w 3888"/>
                      <a:gd name="T95" fmla="*/ 405 h 3178"/>
                      <a:gd name="T96" fmla="*/ 505 w 3888"/>
                      <a:gd name="T97" fmla="*/ 405 h 3178"/>
                      <a:gd name="T98" fmla="*/ 540 w 3888"/>
                      <a:gd name="T99" fmla="*/ 214 h 3178"/>
                      <a:gd name="T100" fmla="*/ 242 w 3888"/>
                      <a:gd name="T101" fmla="*/ 148 h 3178"/>
                      <a:gd name="T102" fmla="*/ 3868 w 3888"/>
                      <a:gd name="T103" fmla="*/ 40 h 3178"/>
                      <a:gd name="T104" fmla="*/ 3868 w 3888"/>
                      <a:gd name="T105" fmla="*/ 3138 h 3178"/>
                      <a:gd name="T106" fmla="*/ 67 w 3888"/>
                      <a:gd name="T107" fmla="*/ 3172 h 3178"/>
                      <a:gd name="T108" fmla="*/ 0 w 3888"/>
                      <a:gd name="T109" fmla="*/ 99 h 3178"/>
                      <a:gd name="T110" fmla="*/ 98 w 3888"/>
                      <a:gd name="T111" fmla="*/ 0 h 3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888" h="3178">
                        <a:moveTo>
                          <a:pt x="3440" y="2751"/>
                        </a:moveTo>
                        <a:lnTo>
                          <a:pt x="3411" y="2755"/>
                        </a:lnTo>
                        <a:lnTo>
                          <a:pt x="3383" y="2769"/>
                        </a:lnTo>
                        <a:lnTo>
                          <a:pt x="3362" y="2791"/>
                        </a:lnTo>
                        <a:lnTo>
                          <a:pt x="3348" y="2816"/>
                        </a:lnTo>
                        <a:lnTo>
                          <a:pt x="3344" y="2848"/>
                        </a:lnTo>
                        <a:lnTo>
                          <a:pt x="3344" y="2930"/>
                        </a:lnTo>
                        <a:lnTo>
                          <a:pt x="3348" y="2962"/>
                        </a:lnTo>
                        <a:lnTo>
                          <a:pt x="3362" y="2987"/>
                        </a:lnTo>
                        <a:lnTo>
                          <a:pt x="3383" y="3009"/>
                        </a:lnTo>
                        <a:lnTo>
                          <a:pt x="3411" y="3022"/>
                        </a:lnTo>
                        <a:lnTo>
                          <a:pt x="3440" y="3026"/>
                        </a:lnTo>
                        <a:lnTo>
                          <a:pt x="3646" y="3026"/>
                        </a:lnTo>
                        <a:lnTo>
                          <a:pt x="3678" y="3022"/>
                        </a:lnTo>
                        <a:lnTo>
                          <a:pt x="3703" y="3009"/>
                        </a:lnTo>
                        <a:lnTo>
                          <a:pt x="3725" y="2987"/>
                        </a:lnTo>
                        <a:lnTo>
                          <a:pt x="3739" y="2962"/>
                        </a:lnTo>
                        <a:lnTo>
                          <a:pt x="3745" y="2930"/>
                        </a:lnTo>
                        <a:lnTo>
                          <a:pt x="3745" y="2848"/>
                        </a:lnTo>
                        <a:lnTo>
                          <a:pt x="3739" y="2816"/>
                        </a:lnTo>
                        <a:lnTo>
                          <a:pt x="3725" y="2791"/>
                        </a:lnTo>
                        <a:lnTo>
                          <a:pt x="3703" y="2769"/>
                        </a:lnTo>
                        <a:lnTo>
                          <a:pt x="3678" y="2755"/>
                        </a:lnTo>
                        <a:lnTo>
                          <a:pt x="3646" y="2751"/>
                        </a:lnTo>
                        <a:lnTo>
                          <a:pt x="3440" y="2751"/>
                        </a:lnTo>
                        <a:close/>
                        <a:moveTo>
                          <a:pt x="2641" y="2751"/>
                        </a:moveTo>
                        <a:lnTo>
                          <a:pt x="2610" y="2755"/>
                        </a:lnTo>
                        <a:lnTo>
                          <a:pt x="2584" y="2769"/>
                        </a:lnTo>
                        <a:lnTo>
                          <a:pt x="2563" y="2791"/>
                        </a:lnTo>
                        <a:lnTo>
                          <a:pt x="2549" y="2816"/>
                        </a:lnTo>
                        <a:lnTo>
                          <a:pt x="2545" y="2848"/>
                        </a:lnTo>
                        <a:lnTo>
                          <a:pt x="2545" y="2930"/>
                        </a:lnTo>
                        <a:lnTo>
                          <a:pt x="2549" y="2962"/>
                        </a:lnTo>
                        <a:lnTo>
                          <a:pt x="2563" y="2987"/>
                        </a:lnTo>
                        <a:lnTo>
                          <a:pt x="2584" y="3009"/>
                        </a:lnTo>
                        <a:lnTo>
                          <a:pt x="2610" y="3022"/>
                        </a:lnTo>
                        <a:lnTo>
                          <a:pt x="2641" y="3026"/>
                        </a:lnTo>
                        <a:lnTo>
                          <a:pt x="2847" y="3026"/>
                        </a:lnTo>
                        <a:lnTo>
                          <a:pt x="2877" y="3022"/>
                        </a:lnTo>
                        <a:lnTo>
                          <a:pt x="2904" y="3009"/>
                        </a:lnTo>
                        <a:lnTo>
                          <a:pt x="2926" y="2987"/>
                        </a:lnTo>
                        <a:lnTo>
                          <a:pt x="2940" y="2962"/>
                        </a:lnTo>
                        <a:lnTo>
                          <a:pt x="2943" y="2930"/>
                        </a:lnTo>
                        <a:lnTo>
                          <a:pt x="2943" y="2848"/>
                        </a:lnTo>
                        <a:lnTo>
                          <a:pt x="2940" y="2816"/>
                        </a:lnTo>
                        <a:lnTo>
                          <a:pt x="2926" y="2791"/>
                        </a:lnTo>
                        <a:lnTo>
                          <a:pt x="2904" y="2769"/>
                        </a:lnTo>
                        <a:lnTo>
                          <a:pt x="2877" y="2755"/>
                        </a:lnTo>
                        <a:lnTo>
                          <a:pt x="2847" y="2751"/>
                        </a:lnTo>
                        <a:lnTo>
                          <a:pt x="2641" y="2751"/>
                        </a:lnTo>
                        <a:close/>
                        <a:moveTo>
                          <a:pt x="1842" y="2751"/>
                        </a:moveTo>
                        <a:lnTo>
                          <a:pt x="1810" y="2755"/>
                        </a:lnTo>
                        <a:lnTo>
                          <a:pt x="1783" y="2769"/>
                        </a:lnTo>
                        <a:lnTo>
                          <a:pt x="1763" y="2791"/>
                        </a:lnTo>
                        <a:lnTo>
                          <a:pt x="1750" y="2816"/>
                        </a:lnTo>
                        <a:lnTo>
                          <a:pt x="1744" y="2848"/>
                        </a:lnTo>
                        <a:lnTo>
                          <a:pt x="1744" y="2930"/>
                        </a:lnTo>
                        <a:lnTo>
                          <a:pt x="1750" y="2962"/>
                        </a:lnTo>
                        <a:lnTo>
                          <a:pt x="1763" y="2987"/>
                        </a:lnTo>
                        <a:lnTo>
                          <a:pt x="1783" y="3009"/>
                        </a:lnTo>
                        <a:lnTo>
                          <a:pt x="1810" y="3022"/>
                        </a:lnTo>
                        <a:lnTo>
                          <a:pt x="1842" y="3026"/>
                        </a:lnTo>
                        <a:lnTo>
                          <a:pt x="2046" y="3026"/>
                        </a:lnTo>
                        <a:lnTo>
                          <a:pt x="2078" y="3022"/>
                        </a:lnTo>
                        <a:lnTo>
                          <a:pt x="2105" y="3009"/>
                        </a:lnTo>
                        <a:lnTo>
                          <a:pt x="2125" y="2987"/>
                        </a:lnTo>
                        <a:lnTo>
                          <a:pt x="2138" y="2962"/>
                        </a:lnTo>
                        <a:lnTo>
                          <a:pt x="2144" y="2930"/>
                        </a:lnTo>
                        <a:lnTo>
                          <a:pt x="2144" y="2848"/>
                        </a:lnTo>
                        <a:lnTo>
                          <a:pt x="2138" y="2816"/>
                        </a:lnTo>
                        <a:lnTo>
                          <a:pt x="2125" y="2791"/>
                        </a:lnTo>
                        <a:lnTo>
                          <a:pt x="2105" y="2769"/>
                        </a:lnTo>
                        <a:lnTo>
                          <a:pt x="2078" y="2755"/>
                        </a:lnTo>
                        <a:lnTo>
                          <a:pt x="2046" y="2751"/>
                        </a:lnTo>
                        <a:lnTo>
                          <a:pt x="1842" y="2751"/>
                        </a:lnTo>
                        <a:close/>
                        <a:moveTo>
                          <a:pt x="1041" y="2751"/>
                        </a:moveTo>
                        <a:lnTo>
                          <a:pt x="1011" y="2755"/>
                        </a:lnTo>
                        <a:lnTo>
                          <a:pt x="984" y="2769"/>
                        </a:lnTo>
                        <a:lnTo>
                          <a:pt x="962" y="2791"/>
                        </a:lnTo>
                        <a:lnTo>
                          <a:pt x="948" y="2816"/>
                        </a:lnTo>
                        <a:lnTo>
                          <a:pt x="945" y="2848"/>
                        </a:lnTo>
                        <a:lnTo>
                          <a:pt x="945" y="2930"/>
                        </a:lnTo>
                        <a:lnTo>
                          <a:pt x="948" y="2962"/>
                        </a:lnTo>
                        <a:lnTo>
                          <a:pt x="962" y="2987"/>
                        </a:lnTo>
                        <a:lnTo>
                          <a:pt x="984" y="3009"/>
                        </a:lnTo>
                        <a:lnTo>
                          <a:pt x="1011" y="3022"/>
                        </a:lnTo>
                        <a:lnTo>
                          <a:pt x="1041" y="3026"/>
                        </a:lnTo>
                        <a:lnTo>
                          <a:pt x="1247" y="3026"/>
                        </a:lnTo>
                        <a:lnTo>
                          <a:pt x="1278" y="3022"/>
                        </a:lnTo>
                        <a:lnTo>
                          <a:pt x="1304" y="3009"/>
                        </a:lnTo>
                        <a:lnTo>
                          <a:pt x="1325" y="2987"/>
                        </a:lnTo>
                        <a:lnTo>
                          <a:pt x="1339" y="2962"/>
                        </a:lnTo>
                        <a:lnTo>
                          <a:pt x="1343" y="2930"/>
                        </a:lnTo>
                        <a:lnTo>
                          <a:pt x="1343" y="2848"/>
                        </a:lnTo>
                        <a:lnTo>
                          <a:pt x="1339" y="2816"/>
                        </a:lnTo>
                        <a:lnTo>
                          <a:pt x="1325" y="2791"/>
                        </a:lnTo>
                        <a:lnTo>
                          <a:pt x="1304" y="2769"/>
                        </a:lnTo>
                        <a:lnTo>
                          <a:pt x="1278" y="2755"/>
                        </a:lnTo>
                        <a:lnTo>
                          <a:pt x="1247" y="2751"/>
                        </a:lnTo>
                        <a:lnTo>
                          <a:pt x="1041" y="2751"/>
                        </a:lnTo>
                        <a:close/>
                        <a:moveTo>
                          <a:pt x="242" y="2751"/>
                        </a:moveTo>
                        <a:lnTo>
                          <a:pt x="210" y="2755"/>
                        </a:lnTo>
                        <a:lnTo>
                          <a:pt x="185" y="2769"/>
                        </a:lnTo>
                        <a:lnTo>
                          <a:pt x="163" y="2791"/>
                        </a:lnTo>
                        <a:lnTo>
                          <a:pt x="149" y="2816"/>
                        </a:lnTo>
                        <a:lnTo>
                          <a:pt x="143" y="2848"/>
                        </a:lnTo>
                        <a:lnTo>
                          <a:pt x="143" y="2930"/>
                        </a:lnTo>
                        <a:lnTo>
                          <a:pt x="149" y="2962"/>
                        </a:lnTo>
                        <a:lnTo>
                          <a:pt x="163" y="2987"/>
                        </a:lnTo>
                        <a:lnTo>
                          <a:pt x="185" y="3009"/>
                        </a:lnTo>
                        <a:lnTo>
                          <a:pt x="210" y="3022"/>
                        </a:lnTo>
                        <a:lnTo>
                          <a:pt x="242" y="3026"/>
                        </a:lnTo>
                        <a:lnTo>
                          <a:pt x="448" y="3026"/>
                        </a:lnTo>
                        <a:lnTo>
                          <a:pt x="477" y="3022"/>
                        </a:lnTo>
                        <a:lnTo>
                          <a:pt x="505" y="3009"/>
                        </a:lnTo>
                        <a:lnTo>
                          <a:pt x="526" y="2987"/>
                        </a:lnTo>
                        <a:lnTo>
                          <a:pt x="540" y="2962"/>
                        </a:lnTo>
                        <a:lnTo>
                          <a:pt x="544" y="2930"/>
                        </a:lnTo>
                        <a:lnTo>
                          <a:pt x="544" y="2848"/>
                        </a:lnTo>
                        <a:lnTo>
                          <a:pt x="540" y="2816"/>
                        </a:lnTo>
                        <a:lnTo>
                          <a:pt x="526" y="2791"/>
                        </a:lnTo>
                        <a:lnTo>
                          <a:pt x="505" y="2769"/>
                        </a:lnTo>
                        <a:lnTo>
                          <a:pt x="477" y="2755"/>
                        </a:lnTo>
                        <a:lnTo>
                          <a:pt x="448" y="2751"/>
                        </a:lnTo>
                        <a:lnTo>
                          <a:pt x="242" y="2751"/>
                        </a:lnTo>
                        <a:close/>
                        <a:moveTo>
                          <a:pt x="143" y="595"/>
                        </a:moveTo>
                        <a:lnTo>
                          <a:pt x="143" y="2600"/>
                        </a:lnTo>
                        <a:lnTo>
                          <a:pt x="3745" y="2600"/>
                        </a:lnTo>
                        <a:lnTo>
                          <a:pt x="3745" y="595"/>
                        </a:lnTo>
                        <a:lnTo>
                          <a:pt x="143" y="595"/>
                        </a:lnTo>
                        <a:close/>
                        <a:moveTo>
                          <a:pt x="3440" y="148"/>
                        </a:moveTo>
                        <a:lnTo>
                          <a:pt x="3411" y="154"/>
                        </a:lnTo>
                        <a:lnTo>
                          <a:pt x="3383" y="167"/>
                        </a:lnTo>
                        <a:lnTo>
                          <a:pt x="3362" y="187"/>
                        </a:lnTo>
                        <a:lnTo>
                          <a:pt x="3348" y="214"/>
                        </a:lnTo>
                        <a:lnTo>
                          <a:pt x="3344" y="246"/>
                        </a:lnTo>
                        <a:lnTo>
                          <a:pt x="3344" y="326"/>
                        </a:lnTo>
                        <a:lnTo>
                          <a:pt x="3348" y="358"/>
                        </a:lnTo>
                        <a:lnTo>
                          <a:pt x="3362" y="385"/>
                        </a:lnTo>
                        <a:lnTo>
                          <a:pt x="3383" y="405"/>
                        </a:lnTo>
                        <a:lnTo>
                          <a:pt x="3411" y="419"/>
                        </a:lnTo>
                        <a:lnTo>
                          <a:pt x="3440" y="425"/>
                        </a:lnTo>
                        <a:lnTo>
                          <a:pt x="3646" y="425"/>
                        </a:lnTo>
                        <a:lnTo>
                          <a:pt x="3678" y="419"/>
                        </a:lnTo>
                        <a:lnTo>
                          <a:pt x="3703" y="405"/>
                        </a:lnTo>
                        <a:lnTo>
                          <a:pt x="3725" y="385"/>
                        </a:lnTo>
                        <a:lnTo>
                          <a:pt x="3739" y="358"/>
                        </a:lnTo>
                        <a:lnTo>
                          <a:pt x="3745" y="326"/>
                        </a:lnTo>
                        <a:lnTo>
                          <a:pt x="3745" y="246"/>
                        </a:lnTo>
                        <a:lnTo>
                          <a:pt x="3739" y="214"/>
                        </a:lnTo>
                        <a:lnTo>
                          <a:pt x="3725" y="187"/>
                        </a:lnTo>
                        <a:lnTo>
                          <a:pt x="3703" y="167"/>
                        </a:lnTo>
                        <a:lnTo>
                          <a:pt x="3678" y="154"/>
                        </a:lnTo>
                        <a:lnTo>
                          <a:pt x="3646" y="148"/>
                        </a:lnTo>
                        <a:lnTo>
                          <a:pt x="3440" y="148"/>
                        </a:lnTo>
                        <a:close/>
                        <a:moveTo>
                          <a:pt x="2641" y="148"/>
                        </a:moveTo>
                        <a:lnTo>
                          <a:pt x="2610" y="154"/>
                        </a:lnTo>
                        <a:lnTo>
                          <a:pt x="2584" y="167"/>
                        </a:lnTo>
                        <a:lnTo>
                          <a:pt x="2563" y="187"/>
                        </a:lnTo>
                        <a:lnTo>
                          <a:pt x="2549" y="214"/>
                        </a:lnTo>
                        <a:lnTo>
                          <a:pt x="2545" y="246"/>
                        </a:lnTo>
                        <a:lnTo>
                          <a:pt x="2545" y="326"/>
                        </a:lnTo>
                        <a:lnTo>
                          <a:pt x="2549" y="358"/>
                        </a:lnTo>
                        <a:lnTo>
                          <a:pt x="2563" y="385"/>
                        </a:lnTo>
                        <a:lnTo>
                          <a:pt x="2584" y="405"/>
                        </a:lnTo>
                        <a:lnTo>
                          <a:pt x="2610" y="419"/>
                        </a:lnTo>
                        <a:lnTo>
                          <a:pt x="2641" y="425"/>
                        </a:lnTo>
                        <a:lnTo>
                          <a:pt x="2847" y="425"/>
                        </a:lnTo>
                        <a:lnTo>
                          <a:pt x="2877" y="419"/>
                        </a:lnTo>
                        <a:lnTo>
                          <a:pt x="2904" y="405"/>
                        </a:lnTo>
                        <a:lnTo>
                          <a:pt x="2926" y="385"/>
                        </a:lnTo>
                        <a:lnTo>
                          <a:pt x="2940" y="358"/>
                        </a:lnTo>
                        <a:lnTo>
                          <a:pt x="2943" y="326"/>
                        </a:lnTo>
                        <a:lnTo>
                          <a:pt x="2943" y="246"/>
                        </a:lnTo>
                        <a:lnTo>
                          <a:pt x="2940" y="214"/>
                        </a:lnTo>
                        <a:lnTo>
                          <a:pt x="2926" y="187"/>
                        </a:lnTo>
                        <a:lnTo>
                          <a:pt x="2904" y="167"/>
                        </a:lnTo>
                        <a:lnTo>
                          <a:pt x="2877" y="154"/>
                        </a:lnTo>
                        <a:lnTo>
                          <a:pt x="2847" y="148"/>
                        </a:lnTo>
                        <a:lnTo>
                          <a:pt x="2641" y="148"/>
                        </a:lnTo>
                        <a:close/>
                        <a:moveTo>
                          <a:pt x="1842" y="148"/>
                        </a:moveTo>
                        <a:lnTo>
                          <a:pt x="1810" y="154"/>
                        </a:lnTo>
                        <a:lnTo>
                          <a:pt x="1783" y="167"/>
                        </a:lnTo>
                        <a:lnTo>
                          <a:pt x="1763" y="187"/>
                        </a:lnTo>
                        <a:lnTo>
                          <a:pt x="1750" y="214"/>
                        </a:lnTo>
                        <a:lnTo>
                          <a:pt x="1744" y="246"/>
                        </a:lnTo>
                        <a:lnTo>
                          <a:pt x="1744" y="326"/>
                        </a:lnTo>
                        <a:lnTo>
                          <a:pt x="1750" y="358"/>
                        </a:lnTo>
                        <a:lnTo>
                          <a:pt x="1763" y="385"/>
                        </a:lnTo>
                        <a:lnTo>
                          <a:pt x="1783" y="405"/>
                        </a:lnTo>
                        <a:lnTo>
                          <a:pt x="1810" y="419"/>
                        </a:lnTo>
                        <a:lnTo>
                          <a:pt x="1842" y="425"/>
                        </a:lnTo>
                        <a:lnTo>
                          <a:pt x="2046" y="425"/>
                        </a:lnTo>
                        <a:lnTo>
                          <a:pt x="2078" y="419"/>
                        </a:lnTo>
                        <a:lnTo>
                          <a:pt x="2105" y="405"/>
                        </a:lnTo>
                        <a:lnTo>
                          <a:pt x="2125" y="385"/>
                        </a:lnTo>
                        <a:lnTo>
                          <a:pt x="2138" y="358"/>
                        </a:lnTo>
                        <a:lnTo>
                          <a:pt x="2144" y="326"/>
                        </a:lnTo>
                        <a:lnTo>
                          <a:pt x="2144" y="246"/>
                        </a:lnTo>
                        <a:lnTo>
                          <a:pt x="2138" y="214"/>
                        </a:lnTo>
                        <a:lnTo>
                          <a:pt x="2125" y="187"/>
                        </a:lnTo>
                        <a:lnTo>
                          <a:pt x="2105" y="167"/>
                        </a:lnTo>
                        <a:lnTo>
                          <a:pt x="2078" y="154"/>
                        </a:lnTo>
                        <a:lnTo>
                          <a:pt x="2046" y="148"/>
                        </a:lnTo>
                        <a:lnTo>
                          <a:pt x="1842" y="148"/>
                        </a:lnTo>
                        <a:close/>
                        <a:moveTo>
                          <a:pt x="1041" y="148"/>
                        </a:moveTo>
                        <a:lnTo>
                          <a:pt x="1011" y="154"/>
                        </a:lnTo>
                        <a:lnTo>
                          <a:pt x="984" y="167"/>
                        </a:lnTo>
                        <a:lnTo>
                          <a:pt x="962" y="187"/>
                        </a:lnTo>
                        <a:lnTo>
                          <a:pt x="948" y="214"/>
                        </a:lnTo>
                        <a:lnTo>
                          <a:pt x="945" y="246"/>
                        </a:lnTo>
                        <a:lnTo>
                          <a:pt x="945" y="326"/>
                        </a:lnTo>
                        <a:lnTo>
                          <a:pt x="948" y="358"/>
                        </a:lnTo>
                        <a:lnTo>
                          <a:pt x="962" y="385"/>
                        </a:lnTo>
                        <a:lnTo>
                          <a:pt x="984" y="405"/>
                        </a:lnTo>
                        <a:lnTo>
                          <a:pt x="1011" y="419"/>
                        </a:lnTo>
                        <a:lnTo>
                          <a:pt x="1041" y="425"/>
                        </a:lnTo>
                        <a:lnTo>
                          <a:pt x="1247" y="425"/>
                        </a:lnTo>
                        <a:lnTo>
                          <a:pt x="1278" y="419"/>
                        </a:lnTo>
                        <a:lnTo>
                          <a:pt x="1304" y="405"/>
                        </a:lnTo>
                        <a:lnTo>
                          <a:pt x="1325" y="385"/>
                        </a:lnTo>
                        <a:lnTo>
                          <a:pt x="1339" y="358"/>
                        </a:lnTo>
                        <a:lnTo>
                          <a:pt x="1343" y="326"/>
                        </a:lnTo>
                        <a:lnTo>
                          <a:pt x="1343" y="246"/>
                        </a:lnTo>
                        <a:lnTo>
                          <a:pt x="1339" y="214"/>
                        </a:lnTo>
                        <a:lnTo>
                          <a:pt x="1325" y="187"/>
                        </a:lnTo>
                        <a:lnTo>
                          <a:pt x="1304" y="167"/>
                        </a:lnTo>
                        <a:lnTo>
                          <a:pt x="1278" y="154"/>
                        </a:lnTo>
                        <a:lnTo>
                          <a:pt x="1247" y="148"/>
                        </a:lnTo>
                        <a:lnTo>
                          <a:pt x="1041" y="148"/>
                        </a:lnTo>
                        <a:close/>
                        <a:moveTo>
                          <a:pt x="242" y="148"/>
                        </a:moveTo>
                        <a:lnTo>
                          <a:pt x="210" y="154"/>
                        </a:lnTo>
                        <a:lnTo>
                          <a:pt x="185" y="167"/>
                        </a:lnTo>
                        <a:lnTo>
                          <a:pt x="163" y="187"/>
                        </a:lnTo>
                        <a:lnTo>
                          <a:pt x="149" y="214"/>
                        </a:lnTo>
                        <a:lnTo>
                          <a:pt x="143" y="246"/>
                        </a:lnTo>
                        <a:lnTo>
                          <a:pt x="143" y="326"/>
                        </a:lnTo>
                        <a:lnTo>
                          <a:pt x="149" y="358"/>
                        </a:lnTo>
                        <a:lnTo>
                          <a:pt x="163" y="385"/>
                        </a:lnTo>
                        <a:lnTo>
                          <a:pt x="185" y="405"/>
                        </a:lnTo>
                        <a:lnTo>
                          <a:pt x="210" y="419"/>
                        </a:lnTo>
                        <a:lnTo>
                          <a:pt x="242" y="425"/>
                        </a:lnTo>
                        <a:lnTo>
                          <a:pt x="448" y="425"/>
                        </a:lnTo>
                        <a:lnTo>
                          <a:pt x="477" y="419"/>
                        </a:lnTo>
                        <a:lnTo>
                          <a:pt x="505" y="405"/>
                        </a:lnTo>
                        <a:lnTo>
                          <a:pt x="526" y="385"/>
                        </a:lnTo>
                        <a:lnTo>
                          <a:pt x="540" y="358"/>
                        </a:lnTo>
                        <a:lnTo>
                          <a:pt x="544" y="326"/>
                        </a:lnTo>
                        <a:lnTo>
                          <a:pt x="544" y="246"/>
                        </a:lnTo>
                        <a:lnTo>
                          <a:pt x="540" y="214"/>
                        </a:lnTo>
                        <a:lnTo>
                          <a:pt x="526" y="187"/>
                        </a:lnTo>
                        <a:lnTo>
                          <a:pt x="505" y="167"/>
                        </a:lnTo>
                        <a:lnTo>
                          <a:pt x="477" y="154"/>
                        </a:lnTo>
                        <a:lnTo>
                          <a:pt x="448" y="148"/>
                        </a:lnTo>
                        <a:lnTo>
                          <a:pt x="242" y="148"/>
                        </a:lnTo>
                        <a:close/>
                        <a:moveTo>
                          <a:pt x="98" y="0"/>
                        </a:moveTo>
                        <a:lnTo>
                          <a:pt x="3792" y="0"/>
                        </a:lnTo>
                        <a:lnTo>
                          <a:pt x="3821" y="6"/>
                        </a:lnTo>
                        <a:lnTo>
                          <a:pt x="3849" y="20"/>
                        </a:lnTo>
                        <a:lnTo>
                          <a:pt x="3868" y="40"/>
                        </a:lnTo>
                        <a:lnTo>
                          <a:pt x="3882" y="67"/>
                        </a:lnTo>
                        <a:lnTo>
                          <a:pt x="3888" y="99"/>
                        </a:lnTo>
                        <a:lnTo>
                          <a:pt x="3888" y="3079"/>
                        </a:lnTo>
                        <a:lnTo>
                          <a:pt x="3882" y="3111"/>
                        </a:lnTo>
                        <a:lnTo>
                          <a:pt x="3868" y="3138"/>
                        </a:lnTo>
                        <a:lnTo>
                          <a:pt x="3849" y="3158"/>
                        </a:lnTo>
                        <a:lnTo>
                          <a:pt x="3821" y="3172"/>
                        </a:lnTo>
                        <a:lnTo>
                          <a:pt x="3792" y="3178"/>
                        </a:lnTo>
                        <a:lnTo>
                          <a:pt x="98" y="3178"/>
                        </a:lnTo>
                        <a:lnTo>
                          <a:pt x="67" y="3172"/>
                        </a:lnTo>
                        <a:lnTo>
                          <a:pt x="39" y="3158"/>
                        </a:lnTo>
                        <a:lnTo>
                          <a:pt x="20" y="3138"/>
                        </a:lnTo>
                        <a:lnTo>
                          <a:pt x="6" y="3111"/>
                        </a:lnTo>
                        <a:lnTo>
                          <a:pt x="0" y="3079"/>
                        </a:lnTo>
                        <a:lnTo>
                          <a:pt x="0" y="99"/>
                        </a:lnTo>
                        <a:lnTo>
                          <a:pt x="6" y="67"/>
                        </a:lnTo>
                        <a:lnTo>
                          <a:pt x="20" y="40"/>
                        </a:lnTo>
                        <a:lnTo>
                          <a:pt x="39" y="20"/>
                        </a:lnTo>
                        <a:lnTo>
                          <a:pt x="67" y="6"/>
                        </a:lnTo>
                        <a:lnTo>
                          <a:pt x="98" y="0"/>
                        </a:lnTo>
                        <a:close/>
                      </a:path>
                    </a:pathLst>
                  </a:custGeom>
                  <a:grpFill/>
                  <a:ln w="0">
                    <a:noFill/>
                    <a:prstDash val="solid"/>
                    <a:round/>
                    <a:headEnd/>
                    <a:tailEnd/>
                  </a:ln>
                </p:spPr>
                <p:txBody>
                  <a:bodyPr vert="horz" wrap="square" lIns="146304" tIns="73152" rIns="146304" bIns="73152" numCol="1" anchor="t" anchorCtr="0" compatLnSpc="1">
                    <a:prstTxWarp prst="textNoShape">
                      <a:avLst/>
                    </a:prstTxWarp>
                  </a:bodyPr>
                  <a:lstStyle/>
                  <a:p>
                    <a:endParaRPr lang="en-US" sz="2880" dirty="0">
                      <a:solidFill>
                        <a:prstClr val="white"/>
                      </a:solidFill>
                    </a:endParaRPr>
                  </a:p>
                </p:txBody>
              </p:sp>
              <p:sp>
                <p:nvSpPr>
                  <p:cNvPr id="152" name="Freeform 50"/>
                  <p:cNvSpPr>
                    <a:spLocks/>
                  </p:cNvSpPr>
                  <p:nvPr/>
                </p:nvSpPr>
                <p:spPr bwMode="auto">
                  <a:xfrm>
                    <a:off x="-1771" y="1312"/>
                    <a:ext cx="546" cy="617"/>
                  </a:xfrm>
                  <a:custGeom>
                    <a:avLst/>
                    <a:gdLst>
                      <a:gd name="T0" fmla="*/ 90 w 1092"/>
                      <a:gd name="T1" fmla="*/ 0 h 1236"/>
                      <a:gd name="T2" fmla="*/ 118 w 1092"/>
                      <a:gd name="T3" fmla="*/ 10 h 1236"/>
                      <a:gd name="T4" fmla="*/ 1052 w 1092"/>
                      <a:gd name="T5" fmla="*/ 552 h 1236"/>
                      <a:gd name="T6" fmla="*/ 1072 w 1092"/>
                      <a:gd name="T7" fmla="*/ 566 h 1236"/>
                      <a:gd name="T8" fmla="*/ 1086 w 1092"/>
                      <a:gd name="T9" fmla="*/ 586 h 1236"/>
                      <a:gd name="T10" fmla="*/ 1092 w 1092"/>
                      <a:gd name="T11" fmla="*/ 607 h 1236"/>
                      <a:gd name="T12" fmla="*/ 1092 w 1092"/>
                      <a:gd name="T13" fmla="*/ 631 h 1236"/>
                      <a:gd name="T14" fmla="*/ 1086 w 1092"/>
                      <a:gd name="T15" fmla="*/ 652 h 1236"/>
                      <a:gd name="T16" fmla="*/ 1072 w 1092"/>
                      <a:gd name="T17" fmla="*/ 670 h 1236"/>
                      <a:gd name="T18" fmla="*/ 1052 w 1092"/>
                      <a:gd name="T19" fmla="*/ 686 h 1236"/>
                      <a:gd name="T20" fmla="*/ 118 w 1092"/>
                      <a:gd name="T21" fmla="*/ 1226 h 1236"/>
                      <a:gd name="T22" fmla="*/ 90 w 1092"/>
                      <a:gd name="T23" fmla="*/ 1236 h 1236"/>
                      <a:gd name="T24" fmla="*/ 65 w 1092"/>
                      <a:gd name="T25" fmla="*/ 1236 h 1236"/>
                      <a:gd name="T26" fmla="*/ 39 w 1092"/>
                      <a:gd name="T27" fmla="*/ 1226 h 1236"/>
                      <a:gd name="T28" fmla="*/ 19 w 1092"/>
                      <a:gd name="T29" fmla="*/ 1210 h 1236"/>
                      <a:gd name="T30" fmla="*/ 6 w 1092"/>
                      <a:gd name="T31" fmla="*/ 1186 h 1236"/>
                      <a:gd name="T32" fmla="*/ 0 w 1092"/>
                      <a:gd name="T33" fmla="*/ 1159 h 1236"/>
                      <a:gd name="T34" fmla="*/ 0 w 1092"/>
                      <a:gd name="T35" fmla="*/ 79 h 1236"/>
                      <a:gd name="T36" fmla="*/ 6 w 1092"/>
                      <a:gd name="T37" fmla="*/ 50 h 1236"/>
                      <a:gd name="T38" fmla="*/ 19 w 1092"/>
                      <a:gd name="T39" fmla="*/ 28 h 1236"/>
                      <a:gd name="T40" fmla="*/ 39 w 1092"/>
                      <a:gd name="T41" fmla="*/ 10 h 1236"/>
                      <a:gd name="T42" fmla="*/ 65 w 1092"/>
                      <a:gd name="T43" fmla="*/ 2 h 1236"/>
                      <a:gd name="T44" fmla="*/ 90 w 1092"/>
                      <a:gd name="T45" fmla="*/ 0 h 1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92" h="1236">
                        <a:moveTo>
                          <a:pt x="90" y="0"/>
                        </a:moveTo>
                        <a:lnTo>
                          <a:pt x="118" y="10"/>
                        </a:lnTo>
                        <a:lnTo>
                          <a:pt x="1052" y="552"/>
                        </a:lnTo>
                        <a:lnTo>
                          <a:pt x="1072" y="566"/>
                        </a:lnTo>
                        <a:lnTo>
                          <a:pt x="1086" y="586"/>
                        </a:lnTo>
                        <a:lnTo>
                          <a:pt x="1092" y="607"/>
                        </a:lnTo>
                        <a:lnTo>
                          <a:pt x="1092" y="631"/>
                        </a:lnTo>
                        <a:lnTo>
                          <a:pt x="1086" y="652"/>
                        </a:lnTo>
                        <a:lnTo>
                          <a:pt x="1072" y="670"/>
                        </a:lnTo>
                        <a:lnTo>
                          <a:pt x="1052" y="686"/>
                        </a:lnTo>
                        <a:lnTo>
                          <a:pt x="118" y="1226"/>
                        </a:lnTo>
                        <a:lnTo>
                          <a:pt x="90" y="1236"/>
                        </a:lnTo>
                        <a:lnTo>
                          <a:pt x="65" y="1236"/>
                        </a:lnTo>
                        <a:lnTo>
                          <a:pt x="39" y="1226"/>
                        </a:lnTo>
                        <a:lnTo>
                          <a:pt x="19" y="1210"/>
                        </a:lnTo>
                        <a:lnTo>
                          <a:pt x="6" y="1186"/>
                        </a:lnTo>
                        <a:lnTo>
                          <a:pt x="0" y="1159"/>
                        </a:lnTo>
                        <a:lnTo>
                          <a:pt x="0" y="79"/>
                        </a:lnTo>
                        <a:lnTo>
                          <a:pt x="6" y="50"/>
                        </a:lnTo>
                        <a:lnTo>
                          <a:pt x="19" y="28"/>
                        </a:lnTo>
                        <a:lnTo>
                          <a:pt x="39" y="10"/>
                        </a:lnTo>
                        <a:lnTo>
                          <a:pt x="65" y="2"/>
                        </a:lnTo>
                        <a:lnTo>
                          <a:pt x="90" y="0"/>
                        </a:lnTo>
                        <a:close/>
                      </a:path>
                    </a:pathLst>
                  </a:custGeom>
                  <a:solidFill>
                    <a:srgbClr val="FFFFFF"/>
                  </a:solidFill>
                  <a:ln w="0">
                    <a:noFill/>
                    <a:prstDash val="solid"/>
                    <a:round/>
                    <a:headEnd/>
                    <a:tailEnd/>
                  </a:ln>
                </p:spPr>
                <p:txBody>
                  <a:bodyPr vert="horz" wrap="square" lIns="146304" tIns="73152" rIns="146304" bIns="73152" numCol="1" anchor="t" anchorCtr="0" compatLnSpc="1">
                    <a:prstTxWarp prst="textNoShape">
                      <a:avLst/>
                    </a:prstTxWarp>
                  </a:bodyPr>
                  <a:lstStyle/>
                  <a:p>
                    <a:endParaRPr lang="en-US" sz="2880" dirty="0">
                      <a:solidFill>
                        <a:prstClr val="white"/>
                      </a:solidFill>
                    </a:endParaRPr>
                  </a:p>
                </p:txBody>
              </p:sp>
            </p:grpSp>
            <p:grpSp>
              <p:nvGrpSpPr>
                <p:cNvPr id="148" name="Group 46"/>
                <p:cNvGrpSpPr>
                  <a:grpSpLocks noChangeAspect="1"/>
                </p:cNvGrpSpPr>
                <p:nvPr/>
              </p:nvGrpSpPr>
              <p:grpSpPr bwMode="auto">
                <a:xfrm>
                  <a:off x="726322" y="2221976"/>
                  <a:ext cx="255397" cy="208627"/>
                  <a:chOff x="-2534" y="826"/>
                  <a:chExt cx="1944" cy="1588"/>
                </a:xfrm>
                <a:solidFill>
                  <a:schemeClr val="accent2"/>
                </a:solidFill>
              </p:grpSpPr>
              <p:sp>
                <p:nvSpPr>
                  <p:cNvPr id="149" name="Freeform 49"/>
                  <p:cNvSpPr>
                    <a:spLocks noEditPoints="1"/>
                  </p:cNvSpPr>
                  <p:nvPr/>
                </p:nvSpPr>
                <p:spPr bwMode="auto">
                  <a:xfrm>
                    <a:off x="-2534" y="826"/>
                    <a:ext cx="1944" cy="1588"/>
                  </a:xfrm>
                  <a:custGeom>
                    <a:avLst/>
                    <a:gdLst>
                      <a:gd name="T0" fmla="*/ 3348 w 3888"/>
                      <a:gd name="T1" fmla="*/ 2816 h 3178"/>
                      <a:gd name="T2" fmla="*/ 3383 w 3888"/>
                      <a:gd name="T3" fmla="*/ 3009 h 3178"/>
                      <a:gd name="T4" fmla="*/ 3703 w 3888"/>
                      <a:gd name="T5" fmla="*/ 3009 h 3178"/>
                      <a:gd name="T6" fmla="*/ 3739 w 3888"/>
                      <a:gd name="T7" fmla="*/ 2816 h 3178"/>
                      <a:gd name="T8" fmla="*/ 3440 w 3888"/>
                      <a:gd name="T9" fmla="*/ 2751 h 3178"/>
                      <a:gd name="T10" fmla="*/ 2549 w 3888"/>
                      <a:gd name="T11" fmla="*/ 2816 h 3178"/>
                      <a:gd name="T12" fmla="*/ 2584 w 3888"/>
                      <a:gd name="T13" fmla="*/ 3009 h 3178"/>
                      <a:gd name="T14" fmla="*/ 2904 w 3888"/>
                      <a:gd name="T15" fmla="*/ 3009 h 3178"/>
                      <a:gd name="T16" fmla="*/ 2940 w 3888"/>
                      <a:gd name="T17" fmla="*/ 2816 h 3178"/>
                      <a:gd name="T18" fmla="*/ 2641 w 3888"/>
                      <a:gd name="T19" fmla="*/ 2751 h 3178"/>
                      <a:gd name="T20" fmla="*/ 1750 w 3888"/>
                      <a:gd name="T21" fmla="*/ 2816 h 3178"/>
                      <a:gd name="T22" fmla="*/ 1783 w 3888"/>
                      <a:gd name="T23" fmla="*/ 3009 h 3178"/>
                      <a:gd name="T24" fmla="*/ 2105 w 3888"/>
                      <a:gd name="T25" fmla="*/ 3009 h 3178"/>
                      <a:gd name="T26" fmla="*/ 2138 w 3888"/>
                      <a:gd name="T27" fmla="*/ 2816 h 3178"/>
                      <a:gd name="T28" fmla="*/ 1842 w 3888"/>
                      <a:gd name="T29" fmla="*/ 2751 h 3178"/>
                      <a:gd name="T30" fmla="*/ 948 w 3888"/>
                      <a:gd name="T31" fmla="*/ 2816 h 3178"/>
                      <a:gd name="T32" fmla="*/ 984 w 3888"/>
                      <a:gd name="T33" fmla="*/ 3009 h 3178"/>
                      <a:gd name="T34" fmla="*/ 1304 w 3888"/>
                      <a:gd name="T35" fmla="*/ 3009 h 3178"/>
                      <a:gd name="T36" fmla="*/ 1339 w 3888"/>
                      <a:gd name="T37" fmla="*/ 2816 h 3178"/>
                      <a:gd name="T38" fmla="*/ 1041 w 3888"/>
                      <a:gd name="T39" fmla="*/ 2751 h 3178"/>
                      <a:gd name="T40" fmla="*/ 149 w 3888"/>
                      <a:gd name="T41" fmla="*/ 2816 h 3178"/>
                      <a:gd name="T42" fmla="*/ 185 w 3888"/>
                      <a:gd name="T43" fmla="*/ 3009 h 3178"/>
                      <a:gd name="T44" fmla="*/ 505 w 3888"/>
                      <a:gd name="T45" fmla="*/ 3009 h 3178"/>
                      <a:gd name="T46" fmla="*/ 540 w 3888"/>
                      <a:gd name="T47" fmla="*/ 2816 h 3178"/>
                      <a:gd name="T48" fmla="*/ 242 w 3888"/>
                      <a:gd name="T49" fmla="*/ 2751 h 3178"/>
                      <a:gd name="T50" fmla="*/ 143 w 3888"/>
                      <a:gd name="T51" fmla="*/ 595 h 3178"/>
                      <a:gd name="T52" fmla="*/ 3348 w 3888"/>
                      <a:gd name="T53" fmla="*/ 214 h 3178"/>
                      <a:gd name="T54" fmla="*/ 3383 w 3888"/>
                      <a:gd name="T55" fmla="*/ 405 h 3178"/>
                      <a:gd name="T56" fmla="*/ 3703 w 3888"/>
                      <a:gd name="T57" fmla="*/ 405 h 3178"/>
                      <a:gd name="T58" fmla="*/ 3739 w 3888"/>
                      <a:gd name="T59" fmla="*/ 214 h 3178"/>
                      <a:gd name="T60" fmla="*/ 3440 w 3888"/>
                      <a:gd name="T61" fmla="*/ 148 h 3178"/>
                      <a:gd name="T62" fmla="*/ 2549 w 3888"/>
                      <a:gd name="T63" fmla="*/ 214 h 3178"/>
                      <a:gd name="T64" fmla="*/ 2584 w 3888"/>
                      <a:gd name="T65" fmla="*/ 405 h 3178"/>
                      <a:gd name="T66" fmla="*/ 2904 w 3888"/>
                      <a:gd name="T67" fmla="*/ 405 h 3178"/>
                      <a:gd name="T68" fmla="*/ 2940 w 3888"/>
                      <a:gd name="T69" fmla="*/ 214 h 3178"/>
                      <a:gd name="T70" fmla="*/ 2641 w 3888"/>
                      <a:gd name="T71" fmla="*/ 148 h 3178"/>
                      <a:gd name="T72" fmla="*/ 1750 w 3888"/>
                      <a:gd name="T73" fmla="*/ 214 h 3178"/>
                      <a:gd name="T74" fmla="*/ 1783 w 3888"/>
                      <a:gd name="T75" fmla="*/ 405 h 3178"/>
                      <a:gd name="T76" fmla="*/ 2105 w 3888"/>
                      <a:gd name="T77" fmla="*/ 405 h 3178"/>
                      <a:gd name="T78" fmla="*/ 2138 w 3888"/>
                      <a:gd name="T79" fmla="*/ 214 h 3178"/>
                      <a:gd name="T80" fmla="*/ 1842 w 3888"/>
                      <a:gd name="T81" fmla="*/ 148 h 3178"/>
                      <a:gd name="T82" fmla="*/ 948 w 3888"/>
                      <a:gd name="T83" fmla="*/ 214 h 3178"/>
                      <a:gd name="T84" fmla="*/ 984 w 3888"/>
                      <a:gd name="T85" fmla="*/ 405 h 3178"/>
                      <a:gd name="T86" fmla="*/ 1304 w 3888"/>
                      <a:gd name="T87" fmla="*/ 405 h 3178"/>
                      <a:gd name="T88" fmla="*/ 1339 w 3888"/>
                      <a:gd name="T89" fmla="*/ 214 h 3178"/>
                      <a:gd name="T90" fmla="*/ 1041 w 3888"/>
                      <a:gd name="T91" fmla="*/ 148 h 3178"/>
                      <a:gd name="T92" fmla="*/ 149 w 3888"/>
                      <a:gd name="T93" fmla="*/ 214 h 3178"/>
                      <a:gd name="T94" fmla="*/ 185 w 3888"/>
                      <a:gd name="T95" fmla="*/ 405 h 3178"/>
                      <a:gd name="T96" fmla="*/ 505 w 3888"/>
                      <a:gd name="T97" fmla="*/ 405 h 3178"/>
                      <a:gd name="T98" fmla="*/ 540 w 3888"/>
                      <a:gd name="T99" fmla="*/ 214 h 3178"/>
                      <a:gd name="T100" fmla="*/ 242 w 3888"/>
                      <a:gd name="T101" fmla="*/ 148 h 3178"/>
                      <a:gd name="T102" fmla="*/ 3868 w 3888"/>
                      <a:gd name="T103" fmla="*/ 40 h 3178"/>
                      <a:gd name="T104" fmla="*/ 3868 w 3888"/>
                      <a:gd name="T105" fmla="*/ 3138 h 3178"/>
                      <a:gd name="T106" fmla="*/ 67 w 3888"/>
                      <a:gd name="T107" fmla="*/ 3172 h 3178"/>
                      <a:gd name="T108" fmla="*/ 0 w 3888"/>
                      <a:gd name="T109" fmla="*/ 99 h 3178"/>
                      <a:gd name="T110" fmla="*/ 98 w 3888"/>
                      <a:gd name="T111" fmla="*/ 0 h 3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888" h="3178">
                        <a:moveTo>
                          <a:pt x="3440" y="2751"/>
                        </a:moveTo>
                        <a:lnTo>
                          <a:pt x="3411" y="2755"/>
                        </a:lnTo>
                        <a:lnTo>
                          <a:pt x="3383" y="2769"/>
                        </a:lnTo>
                        <a:lnTo>
                          <a:pt x="3362" y="2791"/>
                        </a:lnTo>
                        <a:lnTo>
                          <a:pt x="3348" y="2816"/>
                        </a:lnTo>
                        <a:lnTo>
                          <a:pt x="3344" y="2848"/>
                        </a:lnTo>
                        <a:lnTo>
                          <a:pt x="3344" y="2930"/>
                        </a:lnTo>
                        <a:lnTo>
                          <a:pt x="3348" y="2962"/>
                        </a:lnTo>
                        <a:lnTo>
                          <a:pt x="3362" y="2987"/>
                        </a:lnTo>
                        <a:lnTo>
                          <a:pt x="3383" y="3009"/>
                        </a:lnTo>
                        <a:lnTo>
                          <a:pt x="3411" y="3022"/>
                        </a:lnTo>
                        <a:lnTo>
                          <a:pt x="3440" y="3026"/>
                        </a:lnTo>
                        <a:lnTo>
                          <a:pt x="3646" y="3026"/>
                        </a:lnTo>
                        <a:lnTo>
                          <a:pt x="3678" y="3022"/>
                        </a:lnTo>
                        <a:lnTo>
                          <a:pt x="3703" y="3009"/>
                        </a:lnTo>
                        <a:lnTo>
                          <a:pt x="3725" y="2987"/>
                        </a:lnTo>
                        <a:lnTo>
                          <a:pt x="3739" y="2962"/>
                        </a:lnTo>
                        <a:lnTo>
                          <a:pt x="3745" y="2930"/>
                        </a:lnTo>
                        <a:lnTo>
                          <a:pt x="3745" y="2848"/>
                        </a:lnTo>
                        <a:lnTo>
                          <a:pt x="3739" y="2816"/>
                        </a:lnTo>
                        <a:lnTo>
                          <a:pt x="3725" y="2791"/>
                        </a:lnTo>
                        <a:lnTo>
                          <a:pt x="3703" y="2769"/>
                        </a:lnTo>
                        <a:lnTo>
                          <a:pt x="3678" y="2755"/>
                        </a:lnTo>
                        <a:lnTo>
                          <a:pt x="3646" y="2751"/>
                        </a:lnTo>
                        <a:lnTo>
                          <a:pt x="3440" y="2751"/>
                        </a:lnTo>
                        <a:close/>
                        <a:moveTo>
                          <a:pt x="2641" y="2751"/>
                        </a:moveTo>
                        <a:lnTo>
                          <a:pt x="2610" y="2755"/>
                        </a:lnTo>
                        <a:lnTo>
                          <a:pt x="2584" y="2769"/>
                        </a:lnTo>
                        <a:lnTo>
                          <a:pt x="2563" y="2791"/>
                        </a:lnTo>
                        <a:lnTo>
                          <a:pt x="2549" y="2816"/>
                        </a:lnTo>
                        <a:lnTo>
                          <a:pt x="2545" y="2848"/>
                        </a:lnTo>
                        <a:lnTo>
                          <a:pt x="2545" y="2930"/>
                        </a:lnTo>
                        <a:lnTo>
                          <a:pt x="2549" y="2962"/>
                        </a:lnTo>
                        <a:lnTo>
                          <a:pt x="2563" y="2987"/>
                        </a:lnTo>
                        <a:lnTo>
                          <a:pt x="2584" y="3009"/>
                        </a:lnTo>
                        <a:lnTo>
                          <a:pt x="2610" y="3022"/>
                        </a:lnTo>
                        <a:lnTo>
                          <a:pt x="2641" y="3026"/>
                        </a:lnTo>
                        <a:lnTo>
                          <a:pt x="2847" y="3026"/>
                        </a:lnTo>
                        <a:lnTo>
                          <a:pt x="2877" y="3022"/>
                        </a:lnTo>
                        <a:lnTo>
                          <a:pt x="2904" y="3009"/>
                        </a:lnTo>
                        <a:lnTo>
                          <a:pt x="2926" y="2987"/>
                        </a:lnTo>
                        <a:lnTo>
                          <a:pt x="2940" y="2962"/>
                        </a:lnTo>
                        <a:lnTo>
                          <a:pt x="2943" y="2930"/>
                        </a:lnTo>
                        <a:lnTo>
                          <a:pt x="2943" y="2848"/>
                        </a:lnTo>
                        <a:lnTo>
                          <a:pt x="2940" y="2816"/>
                        </a:lnTo>
                        <a:lnTo>
                          <a:pt x="2926" y="2791"/>
                        </a:lnTo>
                        <a:lnTo>
                          <a:pt x="2904" y="2769"/>
                        </a:lnTo>
                        <a:lnTo>
                          <a:pt x="2877" y="2755"/>
                        </a:lnTo>
                        <a:lnTo>
                          <a:pt x="2847" y="2751"/>
                        </a:lnTo>
                        <a:lnTo>
                          <a:pt x="2641" y="2751"/>
                        </a:lnTo>
                        <a:close/>
                        <a:moveTo>
                          <a:pt x="1842" y="2751"/>
                        </a:moveTo>
                        <a:lnTo>
                          <a:pt x="1810" y="2755"/>
                        </a:lnTo>
                        <a:lnTo>
                          <a:pt x="1783" y="2769"/>
                        </a:lnTo>
                        <a:lnTo>
                          <a:pt x="1763" y="2791"/>
                        </a:lnTo>
                        <a:lnTo>
                          <a:pt x="1750" y="2816"/>
                        </a:lnTo>
                        <a:lnTo>
                          <a:pt x="1744" y="2848"/>
                        </a:lnTo>
                        <a:lnTo>
                          <a:pt x="1744" y="2930"/>
                        </a:lnTo>
                        <a:lnTo>
                          <a:pt x="1750" y="2962"/>
                        </a:lnTo>
                        <a:lnTo>
                          <a:pt x="1763" y="2987"/>
                        </a:lnTo>
                        <a:lnTo>
                          <a:pt x="1783" y="3009"/>
                        </a:lnTo>
                        <a:lnTo>
                          <a:pt x="1810" y="3022"/>
                        </a:lnTo>
                        <a:lnTo>
                          <a:pt x="1842" y="3026"/>
                        </a:lnTo>
                        <a:lnTo>
                          <a:pt x="2046" y="3026"/>
                        </a:lnTo>
                        <a:lnTo>
                          <a:pt x="2078" y="3022"/>
                        </a:lnTo>
                        <a:lnTo>
                          <a:pt x="2105" y="3009"/>
                        </a:lnTo>
                        <a:lnTo>
                          <a:pt x="2125" y="2987"/>
                        </a:lnTo>
                        <a:lnTo>
                          <a:pt x="2138" y="2962"/>
                        </a:lnTo>
                        <a:lnTo>
                          <a:pt x="2144" y="2930"/>
                        </a:lnTo>
                        <a:lnTo>
                          <a:pt x="2144" y="2848"/>
                        </a:lnTo>
                        <a:lnTo>
                          <a:pt x="2138" y="2816"/>
                        </a:lnTo>
                        <a:lnTo>
                          <a:pt x="2125" y="2791"/>
                        </a:lnTo>
                        <a:lnTo>
                          <a:pt x="2105" y="2769"/>
                        </a:lnTo>
                        <a:lnTo>
                          <a:pt x="2078" y="2755"/>
                        </a:lnTo>
                        <a:lnTo>
                          <a:pt x="2046" y="2751"/>
                        </a:lnTo>
                        <a:lnTo>
                          <a:pt x="1842" y="2751"/>
                        </a:lnTo>
                        <a:close/>
                        <a:moveTo>
                          <a:pt x="1041" y="2751"/>
                        </a:moveTo>
                        <a:lnTo>
                          <a:pt x="1011" y="2755"/>
                        </a:lnTo>
                        <a:lnTo>
                          <a:pt x="984" y="2769"/>
                        </a:lnTo>
                        <a:lnTo>
                          <a:pt x="962" y="2791"/>
                        </a:lnTo>
                        <a:lnTo>
                          <a:pt x="948" y="2816"/>
                        </a:lnTo>
                        <a:lnTo>
                          <a:pt x="945" y="2848"/>
                        </a:lnTo>
                        <a:lnTo>
                          <a:pt x="945" y="2930"/>
                        </a:lnTo>
                        <a:lnTo>
                          <a:pt x="948" y="2962"/>
                        </a:lnTo>
                        <a:lnTo>
                          <a:pt x="962" y="2987"/>
                        </a:lnTo>
                        <a:lnTo>
                          <a:pt x="984" y="3009"/>
                        </a:lnTo>
                        <a:lnTo>
                          <a:pt x="1011" y="3022"/>
                        </a:lnTo>
                        <a:lnTo>
                          <a:pt x="1041" y="3026"/>
                        </a:lnTo>
                        <a:lnTo>
                          <a:pt x="1247" y="3026"/>
                        </a:lnTo>
                        <a:lnTo>
                          <a:pt x="1278" y="3022"/>
                        </a:lnTo>
                        <a:lnTo>
                          <a:pt x="1304" y="3009"/>
                        </a:lnTo>
                        <a:lnTo>
                          <a:pt x="1325" y="2987"/>
                        </a:lnTo>
                        <a:lnTo>
                          <a:pt x="1339" y="2962"/>
                        </a:lnTo>
                        <a:lnTo>
                          <a:pt x="1343" y="2930"/>
                        </a:lnTo>
                        <a:lnTo>
                          <a:pt x="1343" y="2848"/>
                        </a:lnTo>
                        <a:lnTo>
                          <a:pt x="1339" y="2816"/>
                        </a:lnTo>
                        <a:lnTo>
                          <a:pt x="1325" y="2791"/>
                        </a:lnTo>
                        <a:lnTo>
                          <a:pt x="1304" y="2769"/>
                        </a:lnTo>
                        <a:lnTo>
                          <a:pt x="1278" y="2755"/>
                        </a:lnTo>
                        <a:lnTo>
                          <a:pt x="1247" y="2751"/>
                        </a:lnTo>
                        <a:lnTo>
                          <a:pt x="1041" y="2751"/>
                        </a:lnTo>
                        <a:close/>
                        <a:moveTo>
                          <a:pt x="242" y="2751"/>
                        </a:moveTo>
                        <a:lnTo>
                          <a:pt x="210" y="2755"/>
                        </a:lnTo>
                        <a:lnTo>
                          <a:pt x="185" y="2769"/>
                        </a:lnTo>
                        <a:lnTo>
                          <a:pt x="163" y="2791"/>
                        </a:lnTo>
                        <a:lnTo>
                          <a:pt x="149" y="2816"/>
                        </a:lnTo>
                        <a:lnTo>
                          <a:pt x="143" y="2848"/>
                        </a:lnTo>
                        <a:lnTo>
                          <a:pt x="143" y="2930"/>
                        </a:lnTo>
                        <a:lnTo>
                          <a:pt x="149" y="2962"/>
                        </a:lnTo>
                        <a:lnTo>
                          <a:pt x="163" y="2987"/>
                        </a:lnTo>
                        <a:lnTo>
                          <a:pt x="185" y="3009"/>
                        </a:lnTo>
                        <a:lnTo>
                          <a:pt x="210" y="3022"/>
                        </a:lnTo>
                        <a:lnTo>
                          <a:pt x="242" y="3026"/>
                        </a:lnTo>
                        <a:lnTo>
                          <a:pt x="448" y="3026"/>
                        </a:lnTo>
                        <a:lnTo>
                          <a:pt x="477" y="3022"/>
                        </a:lnTo>
                        <a:lnTo>
                          <a:pt x="505" y="3009"/>
                        </a:lnTo>
                        <a:lnTo>
                          <a:pt x="526" y="2987"/>
                        </a:lnTo>
                        <a:lnTo>
                          <a:pt x="540" y="2962"/>
                        </a:lnTo>
                        <a:lnTo>
                          <a:pt x="544" y="2930"/>
                        </a:lnTo>
                        <a:lnTo>
                          <a:pt x="544" y="2848"/>
                        </a:lnTo>
                        <a:lnTo>
                          <a:pt x="540" y="2816"/>
                        </a:lnTo>
                        <a:lnTo>
                          <a:pt x="526" y="2791"/>
                        </a:lnTo>
                        <a:lnTo>
                          <a:pt x="505" y="2769"/>
                        </a:lnTo>
                        <a:lnTo>
                          <a:pt x="477" y="2755"/>
                        </a:lnTo>
                        <a:lnTo>
                          <a:pt x="448" y="2751"/>
                        </a:lnTo>
                        <a:lnTo>
                          <a:pt x="242" y="2751"/>
                        </a:lnTo>
                        <a:close/>
                        <a:moveTo>
                          <a:pt x="143" y="595"/>
                        </a:moveTo>
                        <a:lnTo>
                          <a:pt x="143" y="2600"/>
                        </a:lnTo>
                        <a:lnTo>
                          <a:pt x="3745" y="2600"/>
                        </a:lnTo>
                        <a:lnTo>
                          <a:pt x="3745" y="595"/>
                        </a:lnTo>
                        <a:lnTo>
                          <a:pt x="143" y="595"/>
                        </a:lnTo>
                        <a:close/>
                        <a:moveTo>
                          <a:pt x="3440" y="148"/>
                        </a:moveTo>
                        <a:lnTo>
                          <a:pt x="3411" y="154"/>
                        </a:lnTo>
                        <a:lnTo>
                          <a:pt x="3383" y="167"/>
                        </a:lnTo>
                        <a:lnTo>
                          <a:pt x="3362" y="187"/>
                        </a:lnTo>
                        <a:lnTo>
                          <a:pt x="3348" y="214"/>
                        </a:lnTo>
                        <a:lnTo>
                          <a:pt x="3344" y="246"/>
                        </a:lnTo>
                        <a:lnTo>
                          <a:pt x="3344" y="326"/>
                        </a:lnTo>
                        <a:lnTo>
                          <a:pt x="3348" y="358"/>
                        </a:lnTo>
                        <a:lnTo>
                          <a:pt x="3362" y="385"/>
                        </a:lnTo>
                        <a:lnTo>
                          <a:pt x="3383" y="405"/>
                        </a:lnTo>
                        <a:lnTo>
                          <a:pt x="3411" y="419"/>
                        </a:lnTo>
                        <a:lnTo>
                          <a:pt x="3440" y="425"/>
                        </a:lnTo>
                        <a:lnTo>
                          <a:pt x="3646" y="425"/>
                        </a:lnTo>
                        <a:lnTo>
                          <a:pt x="3678" y="419"/>
                        </a:lnTo>
                        <a:lnTo>
                          <a:pt x="3703" y="405"/>
                        </a:lnTo>
                        <a:lnTo>
                          <a:pt x="3725" y="385"/>
                        </a:lnTo>
                        <a:lnTo>
                          <a:pt x="3739" y="358"/>
                        </a:lnTo>
                        <a:lnTo>
                          <a:pt x="3745" y="326"/>
                        </a:lnTo>
                        <a:lnTo>
                          <a:pt x="3745" y="246"/>
                        </a:lnTo>
                        <a:lnTo>
                          <a:pt x="3739" y="214"/>
                        </a:lnTo>
                        <a:lnTo>
                          <a:pt x="3725" y="187"/>
                        </a:lnTo>
                        <a:lnTo>
                          <a:pt x="3703" y="167"/>
                        </a:lnTo>
                        <a:lnTo>
                          <a:pt x="3678" y="154"/>
                        </a:lnTo>
                        <a:lnTo>
                          <a:pt x="3646" y="148"/>
                        </a:lnTo>
                        <a:lnTo>
                          <a:pt x="3440" y="148"/>
                        </a:lnTo>
                        <a:close/>
                        <a:moveTo>
                          <a:pt x="2641" y="148"/>
                        </a:moveTo>
                        <a:lnTo>
                          <a:pt x="2610" y="154"/>
                        </a:lnTo>
                        <a:lnTo>
                          <a:pt x="2584" y="167"/>
                        </a:lnTo>
                        <a:lnTo>
                          <a:pt x="2563" y="187"/>
                        </a:lnTo>
                        <a:lnTo>
                          <a:pt x="2549" y="214"/>
                        </a:lnTo>
                        <a:lnTo>
                          <a:pt x="2545" y="246"/>
                        </a:lnTo>
                        <a:lnTo>
                          <a:pt x="2545" y="326"/>
                        </a:lnTo>
                        <a:lnTo>
                          <a:pt x="2549" y="358"/>
                        </a:lnTo>
                        <a:lnTo>
                          <a:pt x="2563" y="385"/>
                        </a:lnTo>
                        <a:lnTo>
                          <a:pt x="2584" y="405"/>
                        </a:lnTo>
                        <a:lnTo>
                          <a:pt x="2610" y="419"/>
                        </a:lnTo>
                        <a:lnTo>
                          <a:pt x="2641" y="425"/>
                        </a:lnTo>
                        <a:lnTo>
                          <a:pt x="2847" y="425"/>
                        </a:lnTo>
                        <a:lnTo>
                          <a:pt x="2877" y="419"/>
                        </a:lnTo>
                        <a:lnTo>
                          <a:pt x="2904" y="405"/>
                        </a:lnTo>
                        <a:lnTo>
                          <a:pt x="2926" y="385"/>
                        </a:lnTo>
                        <a:lnTo>
                          <a:pt x="2940" y="358"/>
                        </a:lnTo>
                        <a:lnTo>
                          <a:pt x="2943" y="326"/>
                        </a:lnTo>
                        <a:lnTo>
                          <a:pt x="2943" y="246"/>
                        </a:lnTo>
                        <a:lnTo>
                          <a:pt x="2940" y="214"/>
                        </a:lnTo>
                        <a:lnTo>
                          <a:pt x="2926" y="187"/>
                        </a:lnTo>
                        <a:lnTo>
                          <a:pt x="2904" y="167"/>
                        </a:lnTo>
                        <a:lnTo>
                          <a:pt x="2877" y="154"/>
                        </a:lnTo>
                        <a:lnTo>
                          <a:pt x="2847" y="148"/>
                        </a:lnTo>
                        <a:lnTo>
                          <a:pt x="2641" y="148"/>
                        </a:lnTo>
                        <a:close/>
                        <a:moveTo>
                          <a:pt x="1842" y="148"/>
                        </a:moveTo>
                        <a:lnTo>
                          <a:pt x="1810" y="154"/>
                        </a:lnTo>
                        <a:lnTo>
                          <a:pt x="1783" y="167"/>
                        </a:lnTo>
                        <a:lnTo>
                          <a:pt x="1763" y="187"/>
                        </a:lnTo>
                        <a:lnTo>
                          <a:pt x="1750" y="214"/>
                        </a:lnTo>
                        <a:lnTo>
                          <a:pt x="1744" y="246"/>
                        </a:lnTo>
                        <a:lnTo>
                          <a:pt x="1744" y="326"/>
                        </a:lnTo>
                        <a:lnTo>
                          <a:pt x="1750" y="358"/>
                        </a:lnTo>
                        <a:lnTo>
                          <a:pt x="1763" y="385"/>
                        </a:lnTo>
                        <a:lnTo>
                          <a:pt x="1783" y="405"/>
                        </a:lnTo>
                        <a:lnTo>
                          <a:pt x="1810" y="419"/>
                        </a:lnTo>
                        <a:lnTo>
                          <a:pt x="1842" y="425"/>
                        </a:lnTo>
                        <a:lnTo>
                          <a:pt x="2046" y="425"/>
                        </a:lnTo>
                        <a:lnTo>
                          <a:pt x="2078" y="419"/>
                        </a:lnTo>
                        <a:lnTo>
                          <a:pt x="2105" y="405"/>
                        </a:lnTo>
                        <a:lnTo>
                          <a:pt x="2125" y="385"/>
                        </a:lnTo>
                        <a:lnTo>
                          <a:pt x="2138" y="358"/>
                        </a:lnTo>
                        <a:lnTo>
                          <a:pt x="2144" y="326"/>
                        </a:lnTo>
                        <a:lnTo>
                          <a:pt x="2144" y="246"/>
                        </a:lnTo>
                        <a:lnTo>
                          <a:pt x="2138" y="214"/>
                        </a:lnTo>
                        <a:lnTo>
                          <a:pt x="2125" y="187"/>
                        </a:lnTo>
                        <a:lnTo>
                          <a:pt x="2105" y="167"/>
                        </a:lnTo>
                        <a:lnTo>
                          <a:pt x="2078" y="154"/>
                        </a:lnTo>
                        <a:lnTo>
                          <a:pt x="2046" y="148"/>
                        </a:lnTo>
                        <a:lnTo>
                          <a:pt x="1842" y="148"/>
                        </a:lnTo>
                        <a:close/>
                        <a:moveTo>
                          <a:pt x="1041" y="148"/>
                        </a:moveTo>
                        <a:lnTo>
                          <a:pt x="1011" y="154"/>
                        </a:lnTo>
                        <a:lnTo>
                          <a:pt x="984" y="167"/>
                        </a:lnTo>
                        <a:lnTo>
                          <a:pt x="962" y="187"/>
                        </a:lnTo>
                        <a:lnTo>
                          <a:pt x="948" y="214"/>
                        </a:lnTo>
                        <a:lnTo>
                          <a:pt x="945" y="246"/>
                        </a:lnTo>
                        <a:lnTo>
                          <a:pt x="945" y="326"/>
                        </a:lnTo>
                        <a:lnTo>
                          <a:pt x="948" y="358"/>
                        </a:lnTo>
                        <a:lnTo>
                          <a:pt x="962" y="385"/>
                        </a:lnTo>
                        <a:lnTo>
                          <a:pt x="984" y="405"/>
                        </a:lnTo>
                        <a:lnTo>
                          <a:pt x="1011" y="419"/>
                        </a:lnTo>
                        <a:lnTo>
                          <a:pt x="1041" y="425"/>
                        </a:lnTo>
                        <a:lnTo>
                          <a:pt x="1247" y="425"/>
                        </a:lnTo>
                        <a:lnTo>
                          <a:pt x="1278" y="419"/>
                        </a:lnTo>
                        <a:lnTo>
                          <a:pt x="1304" y="405"/>
                        </a:lnTo>
                        <a:lnTo>
                          <a:pt x="1325" y="385"/>
                        </a:lnTo>
                        <a:lnTo>
                          <a:pt x="1339" y="358"/>
                        </a:lnTo>
                        <a:lnTo>
                          <a:pt x="1343" y="326"/>
                        </a:lnTo>
                        <a:lnTo>
                          <a:pt x="1343" y="246"/>
                        </a:lnTo>
                        <a:lnTo>
                          <a:pt x="1339" y="214"/>
                        </a:lnTo>
                        <a:lnTo>
                          <a:pt x="1325" y="187"/>
                        </a:lnTo>
                        <a:lnTo>
                          <a:pt x="1304" y="167"/>
                        </a:lnTo>
                        <a:lnTo>
                          <a:pt x="1278" y="154"/>
                        </a:lnTo>
                        <a:lnTo>
                          <a:pt x="1247" y="148"/>
                        </a:lnTo>
                        <a:lnTo>
                          <a:pt x="1041" y="148"/>
                        </a:lnTo>
                        <a:close/>
                        <a:moveTo>
                          <a:pt x="242" y="148"/>
                        </a:moveTo>
                        <a:lnTo>
                          <a:pt x="210" y="154"/>
                        </a:lnTo>
                        <a:lnTo>
                          <a:pt x="185" y="167"/>
                        </a:lnTo>
                        <a:lnTo>
                          <a:pt x="163" y="187"/>
                        </a:lnTo>
                        <a:lnTo>
                          <a:pt x="149" y="214"/>
                        </a:lnTo>
                        <a:lnTo>
                          <a:pt x="143" y="246"/>
                        </a:lnTo>
                        <a:lnTo>
                          <a:pt x="143" y="326"/>
                        </a:lnTo>
                        <a:lnTo>
                          <a:pt x="149" y="358"/>
                        </a:lnTo>
                        <a:lnTo>
                          <a:pt x="163" y="385"/>
                        </a:lnTo>
                        <a:lnTo>
                          <a:pt x="185" y="405"/>
                        </a:lnTo>
                        <a:lnTo>
                          <a:pt x="210" y="419"/>
                        </a:lnTo>
                        <a:lnTo>
                          <a:pt x="242" y="425"/>
                        </a:lnTo>
                        <a:lnTo>
                          <a:pt x="448" y="425"/>
                        </a:lnTo>
                        <a:lnTo>
                          <a:pt x="477" y="419"/>
                        </a:lnTo>
                        <a:lnTo>
                          <a:pt x="505" y="405"/>
                        </a:lnTo>
                        <a:lnTo>
                          <a:pt x="526" y="385"/>
                        </a:lnTo>
                        <a:lnTo>
                          <a:pt x="540" y="358"/>
                        </a:lnTo>
                        <a:lnTo>
                          <a:pt x="544" y="326"/>
                        </a:lnTo>
                        <a:lnTo>
                          <a:pt x="544" y="246"/>
                        </a:lnTo>
                        <a:lnTo>
                          <a:pt x="540" y="214"/>
                        </a:lnTo>
                        <a:lnTo>
                          <a:pt x="526" y="187"/>
                        </a:lnTo>
                        <a:lnTo>
                          <a:pt x="505" y="167"/>
                        </a:lnTo>
                        <a:lnTo>
                          <a:pt x="477" y="154"/>
                        </a:lnTo>
                        <a:lnTo>
                          <a:pt x="448" y="148"/>
                        </a:lnTo>
                        <a:lnTo>
                          <a:pt x="242" y="148"/>
                        </a:lnTo>
                        <a:close/>
                        <a:moveTo>
                          <a:pt x="98" y="0"/>
                        </a:moveTo>
                        <a:lnTo>
                          <a:pt x="3792" y="0"/>
                        </a:lnTo>
                        <a:lnTo>
                          <a:pt x="3821" y="6"/>
                        </a:lnTo>
                        <a:lnTo>
                          <a:pt x="3849" y="20"/>
                        </a:lnTo>
                        <a:lnTo>
                          <a:pt x="3868" y="40"/>
                        </a:lnTo>
                        <a:lnTo>
                          <a:pt x="3882" y="67"/>
                        </a:lnTo>
                        <a:lnTo>
                          <a:pt x="3888" y="99"/>
                        </a:lnTo>
                        <a:lnTo>
                          <a:pt x="3888" y="3079"/>
                        </a:lnTo>
                        <a:lnTo>
                          <a:pt x="3882" y="3111"/>
                        </a:lnTo>
                        <a:lnTo>
                          <a:pt x="3868" y="3138"/>
                        </a:lnTo>
                        <a:lnTo>
                          <a:pt x="3849" y="3158"/>
                        </a:lnTo>
                        <a:lnTo>
                          <a:pt x="3821" y="3172"/>
                        </a:lnTo>
                        <a:lnTo>
                          <a:pt x="3792" y="3178"/>
                        </a:lnTo>
                        <a:lnTo>
                          <a:pt x="98" y="3178"/>
                        </a:lnTo>
                        <a:lnTo>
                          <a:pt x="67" y="3172"/>
                        </a:lnTo>
                        <a:lnTo>
                          <a:pt x="39" y="3158"/>
                        </a:lnTo>
                        <a:lnTo>
                          <a:pt x="20" y="3138"/>
                        </a:lnTo>
                        <a:lnTo>
                          <a:pt x="6" y="3111"/>
                        </a:lnTo>
                        <a:lnTo>
                          <a:pt x="0" y="3079"/>
                        </a:lnTo>
                        <a:lnTo>
                          <a:pt x="0" y="99"/>
                        </a:lnTo>
                        <a:lnTo>
                          <a:pt x="6" y="67"/>
                        </a:lnTo>
                        <a:lnTo>
                          <a:pt x="20" y="40"/>
                        </a:lnTo>
                        <a:lnTo>
                          <a:pt x="39" y="20"/>
                        </a:lnTo>
                        <a:lnTo>
                          <a:pt x="67" y="6"/>
                        </a:lnTo>
                        <a:lnTo>
                          <a:pt x="98" y="0"/>
                        </a:lnTo>
                        <a:close/>
                      </a:path>
                    </a:pathLst>
                  </a:custGeom>
                  <a:grpFill/>
                  <a:ln w="0">
                    <a:noFill/>
                    <a:prstDash val="solid"/>
                    <a:round/>
                    <a:headEnd/>
                    <a:tailEnd/>
                  </a:ln>
                </p:spPr>
                <p:txBody>
                  <a:bodyPr vert="horz" wrap="square" lIns="146304" tIns="73152" rIns="146304" bIns="73152" numCol="1" anchor="t" anchorCtr="0" compatLnSpc="1">
                    <a:prstTxWarp prst="textNoShape">
                      <a:avLst/>
                    </a:prstTxWarp>
                  </a:bodyPr>
                  <a:lstStyle/>
                  <a:p>
                    <a:endParaRPr lang="en-US" sz="2880" dirty="0">
                      <a:solidFill>
                        <a:prstClr val="white"/>
                      </a:solidFill>
                    </a:endParaRPr>
                  </a:p>
                </p:txBody>
              </p:sp>
              <p:sp>
                <p:nvSpPr>
                  <p:cNvPr id="150" name="Freeform 50"/>
                  <p:cNvSpPr>
                    <a:spLocks/>
                  </p:cNvSpPr>
                  <p:nvPr/>
                </p:nvSpPr>
                <p:spPr bwMode="auto">
                  <a:xfrm>
                    <a:off x="-1771" y="1312"/>
                    <a:ext cx="546" cy="617"/>
                  </a:xfrm>
                  <a:custGeom>
                    <a:avLst/>
                    <a:gdLst>
                      <a:gd name="T0" fmla="*/ 90 w 1092"/>
                      <a:gd name="T1" fmla="*/ 0 h 1236"/>
                      <a:gd name="T2" fmla="*/ 118 w 1092"/>
                      <a:gd name="T3" fmla="*/ 10 h 1236"/>
                      <a:gd name="T4" fmla="*/ 1052 w 1092"/>
                      <a:gd name="T5" fmla="*/ 552 h 1236"/>
                      <a:gd name="T6" fmla="*/ 1072 w 1092"/>
                      <a:gd name="T7" fmla="*/ 566 h 1236"/>
                      <a:gd name="T8" fmla="*/ 1086 w 1092"/>
                      <a:gd name="T9" fmla="*/ 586 h 1236"/>
                      <a:gd name="T10" fmla="*/ 1092 w 1092"/>
                      <a:gd name="T11" fmla="*/ 607 h 1236"/>
                      <a:gd name="T12" fmla="*/ 1092 w 1092"/>
                      <a:gd name="T13" fmla="*/ 631 h 1236"/>
                      <a:gd name="T14" fmla="*/ 1086 w 1092"/>
                      <a:gd name="T15" fmla="*/ 652 h 1236"/>
                      <a:gd name="T16" fmla="*/ 1072 w 1092"/>
                      <a:gd name="T17" fmla="*/ 670 h 1236"/>
                      <a:gd name="T18" fmla="*/ 1052 w 1092"/>
                      <a:gd name="T19" fmla="*/ 686 h 1236"/>
                      <a:gd name="T20" fmla="*/ 118 w 1092"/>
                      <a:gd name="T21" fmla="*/ 1226 h 1236"/>
                      <a:gd name="T22" fmla="*/ 90 w 1092"/>
                      <a:gd name="T23" fmla="*/ 1236 h 1236"/>
                      <a:gd name="T24" fmla="*/ 65 w 1092"/>
                      <a:gd name="T25" fmla="*/ 1236 h 1236"/>
                      <a:gd name="T26" fmla="*/ 39 w 1092"/>
                      <a:gd name="T27" fmla="*/ 1226 h 1236"/>
                      <a:gd name="T28" fmla="*/ 19 w 1092"/>
                      <a:gd name="T29" fmla="*/ 1210 h 1236"/>
                      <a:gd name="T30" fmla="*/ 6 w 1092"/>
                      <a:gd name="T31" fmla="*/ 1186 h 1236"/>
                      <a:gd name="T32" fmla="*/ 0 w 1092"/>
                      <a:gd name="T33" fmla="*/ 1159 h 1236"/>
                      <a:gd name="T34" fmla="*/ 0 w 1092"/>
                      <a:gd name="T35" fmla="*/ 79 h 1236"/>
                      <a:gd name="T36" fmla="*/ 6 w 1092"/>
                      <a:gd name="T37" fmla="*/ 50 h 1236"/>
                      <a:gd name="T38" fmla="*/ 19 w 1092"/>
                      <a:gd name="T39" fmla="*/ 28 h 1236"/>
                      <a:gd name="T40" fmla="*/ 39 w 1092"/>
                      <a:gd name="T41" fmla="*/ 10 h 1236"/>
                      <a:gd name="T42" fmla="*/ 65 w 1092"/>
                      <a:gd name="T43" fmla="*/ 2 h 1236"/>
                      <a:gd name="T44" fmla="*/ 90 w 1092"/>
                      <a:gd name="T45" fmla="*/ 0 h 1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92" h="1236">
                        <a:moveTo>
                          <a:pt x="90" y="0"/>
                        </a:moveTo>
                        <a:lnTo>
                          <a:pt x="118" y="10"/>
                        </a:lnTo>
                        <a:lnTo>
                          <a:pt x="1052" y="552"/>
                        </a:lnTo>
                        <a:lnTo>
                          <a:pt x="1072" y="566"/>
                        </a:lnTo>
                        <a:lnTo>
                          <a:pt x="1086" y="586"/>
                        </a:lnTo>
                        <a:lnTo>
                          <a:pt x="1092" y="607"/>
                        </a:lnTo>
                        <a:lnTo>
                          <a:pt x="1092" y="631"/>
                        </a:lnTo>
                        <a:lnTo>
                          <a:pt x="1086" y="652"/>
                        </a:lnTo>
                        <a:lnTo>
                          <a:pt x="1072" y="670"/>
                        </a:lnTo>
                        <a:lnTo>
                          <a:pt x="1052" y="686"/>
                        </a:lnTo>
                        <a:lnTo>
                          <a:pt x="118" y="1226"/>
                        </a:lnTo>
                        <a:lnTo>
                          <a:pt x="90" y="1236"/>
                        </a:lnTo>
                        <a:lnTo>
                          <a:pt x="65" y="1236"/>
                        </a:lnTo>
                        <a:lnTo>
                          <a:pt x="39" y="1226"/>
                        </a:lnTo>
                        <a:lnTo>
                          <a:pt x="19" y="1210"/>
                        </a:lnTo>
                        <a:lnTo>
                          <a:pt x="6" y="1186"/>
                        </a:lnTo>
                        <a:lnTo>
                          <a:pt x="0" y="1159"/>
                        </a:lnTo>
                        <a:lnTo>
                          <a:pt x="0" y="79"/>
                        </a:lnTo>
                        <a:lnTo>
                          <a:pt x="6" y="50"/>
                        </a:lnTo>
                        <a:lnTo>
                          <a:pt x="19" y="28"/>
                        </a:lnTo>
                        <a:lnTo>
                          <a:pt x="39" y="10"/>
                        </a:lnTo>
                        <a:lnTo>
                          <a:pt x="65" y="2"/>
                        </a:lnTo>
                        <a:lnTo>
                          <a:pt x="90" y="0"/>
                        </a:lnTo>
                        <a:close/>
                      </a:path>
                    </a:pathLst>
                  </a:custGeom>
                  <a:solidFill>
                    <a:srgbClr val="FFFFFF"/>
                  </a:solidFill>
                  <a:ln w="0">
                    <a:noFill/>
                    <a:prstDash val="solid"/>
                    <a:round/>
                    <a:headEnd/>
                    <a:tailEnd/>
                  </a:ln>
                </p:spPr>
                <p:txBody>
                  <a:bodyPr vert="horz" wrap="square" lIns="146304" tIns="73152" rIns="146304" bIns="73152" numCol="1" anchor="t" anchorCtr="0" compatLnSpc="1">
                    <a:prstTxWarp prst="textNoShape">
                      <a:avLst/>
                    </a:prstTxWarp>
                  </a:bodyPr>
                  <a:lstStyle/>
                  <a:p>
                    <a:endParaRPr lang="en-US" sz="2880" dirty="0">
                      <a:solidFill>
                        <a:prstClr val="white"/>
                      </a:solidFill>
                    </a:endParaRPr>
                  </a:p>
                </p:txBody>
              </p:sp>
            </p:grpSp>
          </p:grpSp>
          <p:grpSp>
            <p:nvGrpSpPr>
              <p:cNvPr id="132" name="Group 131"/>
              <p:cNvGrpSpPr/>
              <p:nvPr/>
            </p:nvGrpSpPr>
            <p:grpSpPr>
              <a:xfrm>
                <a:off x="1010392" y="1479414"/>
                <a:ext cx="255397" cy="951189"/>
                <a:chOff x="726322" y="1479414"/>
                <a:chExt cx="255397" cy="951189"/>
              </a:xfrm>
            </p:grpSpPr>
            <p:grpSp>
              <p:nvGrpSpPr>
                <p:cNvPr id="133" name="Group 46"/>
                <p:cNvGrpSpPr>
                  <a:grpSpLocks noChangeAspect="1"/>
                </p:cNvGrpSpPr>
                <p:nvPr/>
              </p:nvGrpSpPr>
              <p:grpSpPr bwMode="auto">
                <a:xfrm>
                  <a:off x="726322" y="1479414"/>
                  <a:ext cx="255397" cy="208627"/>
                  <a:chOff x="-2534" y="826"/>
                  <a:chExt cx="1944" cy="1588"/>
                </a:xfrm>
                <a:solidFill>
                  <a:schemeClr val="accent2"/>
                </a:solidFill>
              </p:grpSpPr>
              <p:sp>
                <p:nvSpPr>
                  <p:cNvPr id="143" name="Freeform 49"/>
                  <p:cNvSpPr>
                    <a:spLocks noEditPoints="1"/>
                  </p:cNvSpPr>
                  <p:nvPr/>
                </p:nvSpPr>
                <p:spPr bwMode="auto">
                  <a:xfrm>
                    <a:off x="-2534" y="826"/>
                    <a:ext cx="1944" cy="1588"/>
                  </a:xfrm>
                  <a:custGeom>
                    <a:avLst/>
                    <a:gdLst>
                      <a:gd name="T0" fmla="*/ 3348 w 3888"/>
                      <a:gd name="T1" fmla="*/ 2816 h 3178"/>
                      <a:gd name="T2" fmla="*/ 3383 w 3888"/>
                      <a:gd name="T3" fmla="*/ 3009 h 3178"/>
                      <a:gd name="T4" fmla="*/ 3703 w 3888"/>
                      <a:gd name="T5" fmla="*/ 3009 h 3178"/>
                      <a:gd name="T6" fmla="*/ 3739 w 3888"/>
                      <a:gd name="T7" fmla="*/ 2816 h 3178"/>
                      <a:gd name="T8" fmla="*/ 3440 w 3888"/>
                      <a:gd name="T9" fmla="*/ 2751 h 3178"/>
                      <a:gd name="T10" fmla="*/ 2549 w 3888"/>
                      <a:gd name="T11" fmla="*/ 2816 h 3178"/>
                      <a:gd name="T12" fmla="*/ 2584 w 3888"/>
                      <a:gd name="T13" fmla="*/ 3009 h 3178"/>
                      <a:gd name="T14" fmla="*/ 2904 w 3888"/>
                      <a:gd name="T15" fmla="*/ 3009 h 3178"/>
                      <a:gd name="T16" fmla="*/ 2940 w 3888"/>
                      <a:gd name="T17" fmla="*/ 2816 h 3178"/>
                      <a:gd name="T18" fmla="*/ 2641 w 3888"/>
                      <a:gd name="T19" fmla="*/ 2751 h 3178"/>
                      <a:gd name="T20" fmla="*/ 1750 w 3888"/>
                      <a:gd name="T21" fmla="*/ 2816 h 3178"/>
                      <a:gd name="T22" fmla="*/ 1783 w 3888"/>
                      <a:gd name="T23" fmla="*/ 3009 h 3178"/>
                      <a:gd name="T24" fmla="*/ 2105 w 3888"/>
                      <a:gd name="T25" fmla="*/ 3009 h 3178"/>
                      <a:gd name="T26" fmla="*/ 2138 w 3888"/>
                      <a:gd name="T27" fmla="*/ 2816 h 3178"/>
                      <a:gd name="T28" fmla="*/ 1842 w 3888"/>
                      <a:gd name="T29" fmla="*/ 2751 h 3178"/>
                      <a:gd name="T30" fmla="*/ 948 w 3888"/>
                      <a:gd name="T31" fmla="*/ 2816 h 3178"/>
                      <a:gd name="T32" fmla="*/ 984 w 3888"/>
                      <a:gd name="T33" fmla="*/ 3009 h 3178"/>
                      <a:gd name="T34" fmla="*/ 1304 w 3888"/>
                      <a:gd name="T35" fmla="*/ 3009 h 3178"/>
                      <a:gd name="T36" fmla="*/ 1339 w 3888"/>
                      <a:gd name="T37" fmla="*/ 2816 h 3178"/>
                      <a:gd name="T38" fmla="*/ 1041 w 3888"/>
                      <a:gd name="T39" fmla="*/ 2751 h 3178"/>
                      <a:gd name="T40" fmla="*/ 149 w 3888"/>
                      <a:gd name="T41" fmla="*/ 2816 h 3178"/>
                      <a:gd name="T42" fmla="*/ 185 w 3888"/>
                      <a:gd name="T43" fmla="*/ 3009 h 3178"/>
                      <a:gd name="T44" fmla="*/ 505 w 3888"/>
                      <a:gd name="T45" fmla="*/ 3009 h 3178"/>
                      <a:gd name="T46" fmla="*/ 540 w 3888"/>
                      <a:gd name="T47" fmla="*/ 2816 h 3178"/>
                      <a:gd name="T48" fmla="*/ 242 w 3888"/>
                      <a:gd name="T49" fmla="*/ 2751 h 3178"/>
                      <a:gd name="T50" fmla="*/ 143 w 3888"/>
                      <a:gd name="T51" fmla="*/ 595 h 3178"/>
                      <a:gd name="T52" fmla="*/ 3348 w 3888"/>
                      <a:gd name="T53" fmla="*/ 214 h 3178"/>
                      <a:gd name="T54" fmla="*/ 3383 w 3888"/>
                      <a:gd name="T55" fmla="*/ 405 h 3178"/>
                      <a:gd name="T56" fmla="*/ 3703 w 3888"/>
                      <a:gd name="T57" fmla="*/ 405 h 3178"/>
                      <a:gd name="T58" fmla="*/ 3739 w 3888"/>
                      <a:gd name="T59" fmla="*/ 214 h 3178"/>
                      <a:gd name="T60" fmla="*/ 3440 w 3888"/>
                      <a:gd name="T61" fmla="*/ 148 h 3178"/>
                      <a:gd name="T62" fmla="*/ 2549 w 3888"/>
                      <a:gd name="T63" fmla="*/ 214 h 3178"/>
                      <a:gd name="T64" fmla="*/ 2584 w 3888"/>
                      <a:gd name="T65" fmla="*/ 405 h 3178"/>
                      <a:gd name="T66" fmla="*/ 2904 w 3888"/>
                      <a:gd name="T67" fmla="*/ 405 h 3178"/>
                      <a:gd name="T68" fmla="*/ 2940 w 3888"/>
                      <a:gd name="T69" fmla="*/ 214 h 3178"/>
                      <a:gd name="T70" fmla="*/ 2641 w 3888"/>
                      <a:gd name="T71" fmla="*/ 148 h 3178"/>
                      <a:gd name="T72" fmla="*/ 1750 w 3888"/>
                      <a:gd name="T73" fmla="*/ 214 h 3178"/>
                      <a:gd name="T74" fmla="*/ 1783 w 3888"/>
                      <a:gd name="T75" fmla="*/ 405 h 3178"/>
                      <a:gd name="T76" fmla="*/ 2105 w 3888"/>
                      <a:gd name="T77" fmla="*/ 405 h 3178"/>
                      <a:gd name="T78" fmla="*/ 2138 w 3888"/>
                      <a:gd name="T79" fmla="*/ 214 h 3178"/>
                      <a:gd name="T80" fmla="*/ 1842 w 3888"/>
                      <a:gd name="T81" fmla="*/ 148 h 3178"/>
                      <a:gd name="T82" fmla="*/ 948 w 3888"/>
                      <a:gd name="T83" fmla="*/ 214 h 3178"/>
                      <a:gd name="T84" fmla="*/ 984 w 3888"/>
                      <a:gd name="T85" fmla="*/ 405 h 3178"/>
                      <a:gd name="T86" fmla="*/ 1304 w 3888"/>
                      <a:gd name="T87" fmla="*/ 405 h 3178"/>
                      <a:gd name="T88" fmla="*/ 1339 w 3888"/>
                      <a:gd name="T89" fmla="*/ 214 h 3178"/>
                      <a:gd name="T90" fmla="*/ 1041 w 3888"/>
                      <a:gd name="T91" fmla="*/ 148 h 3178"/>
                      <a:gd name="T92" fmla="*/ 149 w 3888"/>
                      <a:gd name="T93" fmla="*/ 214 h 3178"/>
                      <a:gd name="T94" fmla="*/ 185 w 3888"/>
                      <a:gd name="T95" fmla="*/ 405 h 3178"/>
                      <a:gd name="T96" fmla="*/ 505 w 3888"/>
                      <a:gd name="T97" fmla="*/ 405 h 3178"/>
                      <a:gd name="T98" fmla="*/ 540 w 3888"/>
                      <a:gd name="T99" fmla="*/ 214 h 3178"/>
                      <a:gd name="T100" fmla="*/ 242 w 3888"/>
                      <a:gd name="T101" fmla="*/ 148 h 3178"/>
                      <a:gd name="T102" fmla="*/ 3868 w 3888"/>
                      <a:gd name="T103" fmla="*/ 40 h 3178"/>
                      <a:gd name="T104" fmla="*/ 3868 w 3888"/>
                      <a:gd name="T105" fmla="*/ 3138 h 3178"/>
                      <a:gd name="T106" fmla="*/ 67 w 3888"/>
                      <a:gd name="T107" fmla="*/ 3172 h 3178"/>
                      <a:gd name="T108" fmla="*/ 0 w 3888"/>
                      <a:gd name="T109" fmla="*/ 99 h 3178"/>
                      <a:gd name="T110" fmla="*/ 98 w 3888"/>
                      <a:gd name="T111" fmla="*/ 0 h 3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888" h="3178">
                        <a:moveTo>
                          <a:pt x="3440" y="2751"/>
                        </a:moveTo>
                        <a:lnTo>
                          <a:pt x="3411" y="2755"/>
                        </a:lnTo>
                        <a:lnTo>
                          <a:pt x="3383" y="2769"/>
                        </a:lnTo>
                        <a:lnTo>
                          <a:pt x="3362" y="2791"/>
                        </a:lnTo>
                        <a:lnTo>
                          <a:pt x="3348" y="2816"/>
                        </a:lnTo>
                        <a:lnTo>
                          <a:pt x="3344" y="2848"/>
                        </a:lnTo>
                        <a:lnTo>
                          <a:pt x="3344" y="2930"/>
                        </a:lnTo>
                        <a:lnTo>
                          <a:pt x="3348" y="2962"/>
                        </a:lnTo>
                        <a:lnTo>
                          <a:pt x="3362" y="2987"/>
                        </a:lnTo>
                        <a:lnTo>
                          <a:pt x="3383" y="3009"/>
                        </a:lnTo>
                        <a:lnTo>
                          <a:pt x="3411" y="3022"/>
                        </a:lnTo>
                        <a:lnTo>
                          <a:pt x="3440" y="3026"/>
                        </a:lnTo>
                        <a:lnTo>
                          <a:pt x="3646" y="3026"/>
                        </a:lnTo>
                        <a:lnTo>
                          <a:pt x="3678" y="3022"/>
                        </a:lnTo>
                        <a:lnTo>
                          <a:pt x="3703" y="3009"/>
                        </a:lnTo>
                        <a:lnTo>
                          <a:pt x="3725" y="2987"/>
                        </a:lnTo>
                        <a:lnTo>
                          <a:pt x="3739" y="2962"/>
                        </a:lnTo>
                        <a:lnTo>
                          <a:pt x="3745" y="2930"/>
                        </a:lnTo>
                        <a:lnTo>
                          <a:pt x="3745" y="2848"/>
                        </a:lnTo>
                        <a:lnTo>
                          <a:pt x="3739" y="2816"/>
                        </a:lnTo>
                        <a:lnTo>
                          <a:pt x="3725" y="2791"/>
                        </a:lnTo>
                        <a:lnTo>
                          <a:pt x="3703" y="2769"/>
                        </a:lnTo>
                        <a:lnTo>
                          <a:pt x="3678" y="2755"/>
                        </a:lnTo>
                        <a:lnTo>
                          <a:pt x="3646" y="2751"/>
                        </a:lnTo>
                        <a:lnTo>
                          <a:pt x="3440" y="2751"/>
                        </a:lnTo>
                        <a:close/>
                        <a:moveTo>
                          <a:pt x="2641" y="2751"/>
                        </a:moveTo>
                        <a:lnTo>
                          <a:pt x="2610" y="2755"/>
                        </a:lnTo>
                        <a:lnTo>
                          <a:pt x="2584" y="2769"/>
                        </a:lnTo>
                        <a:lnTo>
                          <a:pt x="2563" y="2791"/>
                        </a:lnTo>
                        <a:lnTo>
                          <a:pt x="2549" y="2816"/>
                        </a:lnTo>
                        <a:lnTo>
                          <a:pt x="2545" y="2848"/>
                        </a:lnTo>
                        <a:lnTo>
                          <a:pt x="2545" y="2930"/>
                        </a:lnTo>
                        <a:lnTo>
                          <a:pt x="2549" y="2962"/>
                        </a:lnTo>
                        <a:lnTo>
                          <a:pt x="2563" y="2987"/>
                        </a:lnTo>
                        <a:lnTo>
                          <a:pt x="2584" y="3009"/>
                        </a:lnTo>
                        <a:lnTo>
                          <a:pt x="2610" y="3022"/>
                        </a:lnTo>
                        <a:lnTo>
                          <a:pt x="2641" y="3026"/>
                        </a:lnTo>
                        <a:lnTo>
                          <a:pt x="2847" y="3026"/>
                        </a:lnTo>
                        <a:lnTo>
                          <a:pt x="2877" y="3022"/>
                        </a:lnTo>
                        <a:lnTo>
                          <a:pt x="2904" y="3009"/>
                        </a:lnTo>
                        <a:lnTo>
                          <a:pt x="2926" y="2987"/>
                        </a:lnTo>
                        <a:lnTo>
                          <a:pt x="2940" y="2962"/>
                        </a:lnTo>
                        <a:lnTo>
                          <a:pt x="2943" y="2930"/>
                        </a:lnTo>
                        <a:lnTo>
                          <a:pt x="2943" y="2848"/>
                        </a:lnTo>
                        <a:lnTo>
                          <a:pt x="2940" y="2816"/>
                        </a:lnTo>
                        <a:lnTo>
                          <a:pt x="2926" y="2791"/>
                        </a:lnTo>
                        <a:lnTo>
                          <a:pt x="2904" y="2769"/>
                        </a:lnTo>
                        <a:lnTo>
                          <a:pt x="2877" y="2755"/>
                        </a:lnTo>
                        <a:lnTo>
                          <a:pt x="2847" y="2751"/>
                        </a:lnTo>
                        <a:lnTo>
                          <a:pt x="2641" y="2751"/>
                        </a:lnTo>
                        <a:close/>
                        <a:moveTo>
                          <a:pt x="1842" y="2751"/>
                        </a:moveTo>
                        <a:lnTo>
                          <a:pt x="1810" y="2755"/>
                        </a:lnTo>
                        <a:lnTo>
                          <a:pt x="1783" y="2769"/>
                        </a:lnTo>
                        <a:lnTo>
                          <a:pt x="1763" y="2791"/>
                        </a:lnTo>
                        <a:lnTo>
                          <a:pt x="1750" y="2816"/>
                        </a:lnTo>
                        <a:lnTo>
                          <a:pt x="1744" y="2848"/>
                        </a:lnTo>
                        <a:lnTo>
                          <a:pt x="1744" y="2930"/>
                        </a:lnTo>
                        <a:lnTo>
                          <a:pt x="1750" y="2962"/>
                        </a:lnTo>
                        <a:lnTo>
                          <a:pt x="1763" y="2987"/>
                        </a:lnTo>
                        <a:lnTo>
                          <a:pt x="1783" y="3009"/>
                        </a:lnTo>
                        <a:lnTo>
                          <a:pt x="1810" y="3022"/>
                        </a:lnTo>
                        <a:lnTo>
                          <a:pt x="1842" y="3026"/>
                        </a:lnTo>
                        <a:lnTo>
                          <a:pt x="2046" y="3026"/>
                        </a:lnTo>
                        <a:lnTo>
                          <a:pt x="2078" y="3022"/>
                        </a:lnTo>
                        <a:lnTo>
                          <a:pt x="2105" y="3009"/>
                        </a:lnTo>
                        <a:lnTo>
                          <a:pt x="2125" y="2987"/>
                        </a:lnTo>
                        <a:lnTo>
                          <a:pt x="2138" y="2962"/>
                        </a:lnTo>
                        <a:lnTo>
                          <a:pt x="2144" y="2930"/>
                        </a:lnTo>
                        <a:lnTo>
                          <a:pt x="2144" y="2848"/>
                        </a:lnTo>
                        <a:lnTo>
                          <a:pt x="2138" y="2816"/>
                        </a:lnTo>
                        <a:lnTo>
                          <a:pt x="2125" y="2791"/>
                        </a:lnTo>
                        <a:lnTo>
                          <a:pt x="2105" y="2769"/>
                        </a:lnTo>
                        <a:lnTo>
                          <a:pt x="2078" y="2755"/>
                        </a:lnTo>
                        <a:lnTo>
                          <a:pt x="2046" y="2751"/>
                        </a:lnTo>
                        <a:lnTo>
                          <a:pt x="1842" y="2751"/>
                        </a:lnTo>
                        <a:close/>
                        <a:moveTo>
                          <a:pt x="1041" y="2751"/>
                        </a:moveTo>
                        <a:lnTo>
                          <a:pt x="1011" y="2755"/>
                        </a:lnTo>
                        <a:lnTo>
                          <a:pt x="984" y="2769"/>
                        </a:lnTo>
                        <a:lnTo>
                          <a:pt x="962" y="2791"/>
                        </a:lnTo>
                        <a:lnTo>
                          <a:pt x="948" y="2816"/>
                        </a:lnTo>
                        <a:lnTo>
                          <a:pt x="945" y="2848"/>
                        </a:lnTo>
                        <a:lnTo>
                          <a:pt x="945" y="2930"/>
                        </a:lnTo>
                        <a:lnTo>
                          <a:pt x="948" y="2962"/>
                        </a:lnTo>
                        <a:lnTo>
                          <a:pt x="962" y="2987"/>
                        </a:lnTo>
                        <a:lnTo>
                          <a:pt x="984" y="3009"/>
                        </a:lnTo>
                        <a:lnTo>
                          <a:pt x="1011" y="3022"/>
                        </a:lnTo>
                        <a:lnTo>
                          <a:pt x="1041" y="3026"/>
                        </a:lnTo>
                        <a:lnTo>
                          <a:pt x="1247" y="3026"/>
                        </a:lnTo>
                        <a:lnTo>
                          <a:pt x="1278" y="3022"/>
                        </a:lnTo>
                        <a:lnTo>
                          <a:pt x="1304" y="3009"/>
                        </a:lnTo>
                        <a:lnTo>
                          <a:pt x="1325" y="2987"/>
                        </a:lnTo>
                        <a:lnTo>
                          <a:pt x="1339" y="2962"/>
                        </a:lnTo>
                        <a:lnTo>
                          <a:pt x="1343" y="2930"/>
                        </a:lnTo>
                        <a:lnTo>
                          <a:pt x="1343" y="2848"/>
                        </a:lnTo>
                        <a:lnTo>
                          <a:pt x="1339" y="2816"/>
                        </a:lnTo>
                        <a:lnTo>
                          <a:pt x="1325" y="2791"/>
                        </a:lnTo>
                        <a:lnTo>
                          <a:pt x="1304" y="2769"/>
                        </a:lnTo>
                        <a:lnTo>
                          <a:pt x="1278" y="2755"/>
                        </a:lnTo>
                        <a:lnTo>
                          <a:pt x="1247" y="2751"/>
                        </a:lnTo>
                        <a:lnTo>
                          <a:pt x="1041" y="2751"/>
                        </a:lnTo>
                        <a:close/>
                        <a:moveTo>
                          <a:pt x="242" y="2751"/>
                        </a:moveTo>
                        <a:lnTo>
                          <a:pt x="210" y="2755"/>
                        </a:lnTo>
                        <a:lnTo>
                          <a:pt x="185" y="2769"/>
                        </a:lnTo>
                        <a:lnTo>
                          <a:pt x="163" y="2791"/>
                        </a:lnTo>
                        <a:lnTo>
                          <a:pt x="149" y="2816"/>
                        </a:lnTo>
                        <a:lnTo>
                          <a:pt x="143" y="2848"/>
                        </a:lnTo>
                        <a:lnTo>
                          <a:pt x="143" y="2930"/>
                        </a:lnTo>
                        <a:lnTo>
                          <a:pt x="149" y="2962"/>
                        </a:lnTo>
                        <a:lnTo>
                          <a:pt x="163" y="2987"/>
                        </a:lnTo>
                        <a:lnTo>
                          <a:pt x="185" y="3009"/>
                        </a:lnTo>
                        <a:lnTo>
                          <a:pt x="210" y="3022"/>
                        </a:lnTo>
                        <a:lnTo>
                          <a:pt x="242" y="3026"/>
                        </a:lnTo>
                        <a:lnTo>
                          <a:pt x="448" y="3026"/>
                        </a:lnTo>
                        <a:lnTo>
                          <a:pt x="477" y="3022"/>
                        </a:lnTo>
                        <a:lnTo>
                          <a:pt x="505" y="3009"/>
                        </a:lnTo>
                        <a:lnTo>
                          <a:pt x="526" y="2987"/>
                        </a:lnTo>
                        <a:lnTo>
                          <a:pt x="540" y="2962"/>
                        </a:lnTo>
                        <a:lnTo>
                          <a:pt x="544" y="2930"/>
                        </a:lnTo>
                        <a:lnTo>
                          <a:pt x="544" y="2848"/>
                        </a:lnTo>
                        <a:lnTo>
                          <a:pt x="540" y="2816"/>
                        </a:lnTo>
                        <a:lnTo>
                          <a:pt x="526" y="2791"/>
                        </a:lnTo>
                        <a:lnTo>
                          <a:pt x="505" y="2769"/>
                        </a:lnTo>
                        <a:lnTo>
                          <a:pt x="477" y="2755"/>
                        </a:lnTo>
                        <a:lnTo>
                          <a:pt x="448" y="2751"/>
                        </a:lnTo>
                        <a:lnTo>
                          <a:pt x="242" y="2751"/>
                        </a:lnTo>
                        <a:close/>
                        <a:moveTo>
                          <a:pt x="143" y="595"/>
                        </a:moveTo>
                        <a:lnTo>
                          <a:pt x="143" y="2600"/>
                        </a:lnTo>
                        <a:lnTo>
                          <a:pt x="3745" y="2600"/>
                        </a:lnTo>
                        <a:lnTo>
                          <a:pt x="3745" y="595"/>
                        </a:lnTo>
                        <a:lnTo>
                          <a:pt x="143" y="595"/>
                        </a:lnTo>
                        <a:close/>
                        <a:moveTo>
                          <a:pt x="3440" y="148"/>
                        </a:moveTo>
                        <a:lnTo>
                          <a:pt x="3411" y="154"/>
                        </a:lnTo>
                        <a:lnTo>
                          <a:pt x="3383" y="167"/>
                        </a:lnTo>
                        <a:lnTo>
                          <a:pt x="3362" y="187"/>
                        </a:lnTo>
                        <a:lnTo>
                          <a:pt x="3348" y="214"/>
                        </a:lnTo>
                        <a:lnTo>
                          <a:pt x="3344" y="246"/>
                        </a:lnTo>
                        <a:lnTo>
                          <a:pt x="3344" y="326"/>
                        </a:lnTo>
                        <a:lnTo>
                          <a:pt x="3348" y="358"/>
                        </a:lnTo>
                        <a:lnTo>
                          <a:pt x="3362" y="385"/>
                        </a:lnTo>
                        <a:lnTo>
                          <a:pt x="3383" y="405"/>
                        </a:lnTo>
                        <a:lnTo>
                          <a:pt x="3411" y="419"/>
                        </a:lnTo>
                        <a:lnTo>
                          <a:pt x="3440" y="425"/>
                        </a:lnTo>
                        <a:lnTo>
                          <a:pt x="3646" y="425"/>
                        </a:lnTo>
                        <a:lnTo>
                          <a:pt x="3678" y="419"/>
                        </a:lnTo>
                        <a:lnTo>
                          <a:pt x="3703" y="405"/>
                        </a:lnTo>
                        <a:lnTo>
                          <a:pt x="3725" y="385"/>
                        </a:lnTo>
                        <a:lnTo>
                          <a:pt x="3739" y="358"/>
                        </a:lnTo>
                        <a:lnTo>
                          <a:pt x="3745" y="326"/>
                        </a:lnTo>
                        <a:lnTo>
                          <a:pt x="3745" y="246"/>
                        </a:lnTo>
                        <a:lnTo>
                          <a:pt x="3739" y="214"/>
                        </a:lnTo>
                        <a:lnTo>
                          <a:pt x="3725" y="187"/>
                        </a:lnTo>
                        <a:lnTo>
                          <a:pt x="3703" y="167"/>
                        </a:lnTo>
                        <a:lnTo>
                          <a:pt x="3678" y="154"/>
                        </a:lnTo>
                        <a:lnTo>
                          <a:pt x="3646" y="148"/>
                        </a:lnTo>
                        <a:lnTo>
                          <a:pt x="3440" y="148"/>
                        </a:lnTo>
                        <a:close/>
                        <a:moveTo>
                          <a:pt x="2641" y="148"/>
                        </a:moveTo>
                        <a:lnTo>
                          <a:pt x="2610" y="154"/>
                        </a:lnTo>
                        <a:lnTo>
                          <a:pt x="2584" y="167"/>
                        </a:lnTo>
                        <a:lnTo>
                          <a:pt x="2563" y="187"/>
                        </a:lnTo>
                        <a:lnTo>
                          <a:pt x="2549" y="214"/>
                        </a:lnTo>
                        <a:lnTo>
                          <a:pt x="2545" y="246"/>
                        </a:lnTo>
                        <a:lnTo>
                          <a:pt x="2545" y="326"/>
                        </a:lnTo>
                        <a:lnTo>
                          <a:pt x="2549" y="358"/>
                        </a:lnTo>
                        <a:lnTo>
                          <a:pt x="2563" y="385"/>
                        </a:lnTo>
                        <a:lnTo>
                          <a:pt x="2584" y="405"/>
                        </a:lnTo>
                        <a:lnTo>
                          <a:pt x="2610" y="419"/>
                        </a:lnTo>
                        <a:lnTo>
                          <a:pt x="2641" y="425"/>
                        </a:lnTo>
                        <a:lnTo>
                          <a:pt x="2847" y="425"/>
                        </a:lnTo>
                        <a:lnTo>
                          <a:pt x="2877" y="419"/>
                        </a:lnTo>
                        <a:lnTo>
                          <a:pt x="2904" y="405"/>
                        </a:lnTo>
                        <a:lnTo>
                          <a:pt x="2926" y="385"/>
                        </a:lnTo>
                        <a:lnTo>
                          <a:pt x="2940" y="358"/>
                        </a:lnTo>
                        <a:lnTo>
                          <a:pt x="2943" y="326"/>
                        </a:lnTo>
                        <a:lnTo>
                          <a:pt x="2943" y="246"/>
                        </a:lnTo>
                        <a:lnTo>
                          <a:pt x="2940" y="214"/>
                        </a:lnTo>
                        <a:lnTo>
                          <a:pt x="2926" y="187"/>
                        </a:lnTo>
                        <a:lnTo>
                          <a:pt x="2904" y="167"/>
                        </a:lnTo>
                        <a:lnTo>
                          <a:pt x="2877" y="154"/>
                        </a:lnTo>
                        <a:lnTo>
                          <a:pt x="2847" y="148"/>
                        </a:lnTo>
                        <a:lnTo>
                          <a:pt x="2641" y="148"/>
                        </a:lnTo>
                        <a:close/>
                        <a:moveTo>
                          <a:pt x="1842" y="148"/>
                        </a:moveTo>
                        <a:lnTo>
                          <a:pt x="1810" y="154"/>
                        </a:lnTo>
                        <a:lnTo>
                          <a:pt x="1783" y="167"/>
                        </a:lnTo>
                        <a:lnTo>
                          <a:pt x="1763" y="187"/>
                        </a:lnTo>
                        <a:lnTo>
                          <a:pt x="1750" y="214"/>
                        </a:lnTo>
                        <a:lnTo>
                          <a:pt x="1744" y="246"/>
                        </a:lnTo>
                        <a:lnTo>
                          <a:pt x="1744" y="326"/>
                        </a:lnTo>
                        <a:lnTo>
                          <a:pt x="1750" y="358"/>
                        </a:lnTo>
                        <a:lnTo>
                          <a:pt x="1763" y="385"/>
                        </a:lnTo>
                        <a:lnTo>
                          <a:pt x="1783" y="405"/>
                        </a:lnTo>
                        <a:lnTo>
                          <a:pt x="1810" y="419"/>
                        </a:lnTo>
                        <a:lnTo>
                          <a:pt x="1842" y="425"/>
                        </a:lnTo>
                        <a:lnTo>
                          <a:pt x="2046" y="425"/>
                        </a:lnTo>
                        <a:lnTo>
                          <a:pt x="2078" y="419"/>
                        </a:lnTo>
                        <a:lnTo>
                          <a:pt x="2105" y="405"/>
                        </a:lnTo>
                        <a:lnTo>
                          <a:pt x="2125" y="385"/>
                        </a:lnTo>
                        <a:lnTo>
                          <a:pt x="2138" y="358"/>
                        </a:lnTo>
                        <a:lnTo>
                          <a:pt x="2144" y="326"/>
                        </a:lnTo>
                        <a:lnTo>
                          <a:pt x="2144" y="246"/>
                        </a:lnTo>
                        <a:lnTo>
                          <a:pt x="2138" y="214"/>
                        </a:lnTo>
                        <a:lnTo>
                          <a:pt x="2125" y="187"/>
                        </a:lnTo>
                        <a:lnTo>
                          <a:pt x="2105" y="167"/>
                        </a:lnTo>
                        <a:lnTo>
                          <a:pt x="2078" y="154"/>
                        </a:lnTo>
                        <a:lnTo>
                          <a:pt x="2046" y="148"/>
                        </a:lnTo>
                        <a:lnTo>
                          <a:pt x="1842" y="148"/>
                        </a:lnTo>
                        <a:close/>
                        <a:moveTo>
                          <a:pt x="1041" y="148"/>
                        </a:moveTo>
                        <a:lnTo>
                          <a:pt x="1011" y="154"/>
                        </a:lnTo>
                        <a:lnTo>
                          <a:pt x="984" y="167"/>
                        </a:lnTo>
                        <a:lnTo>
                          <a:pt x="962" y="187"/>
                        </a:lnTo>
                        <a:lnTo>
                          <a:pt x="948" y="214"/>
                        </a:lnTo>
                        <a:lnTo>
                          <a:pt x="945" y="246"/>
                        </a:lnTo>
                        <a:lnTo>
                          <a:pt x="945" y="326"/>
                        </a:lnTo>
                        <a:lnTo>
                          <a:pt x="948" y="358"/>
                        </a:lnTo>
                        <a:lnTo>
                          <a:pt x="962" y="385"/>
                        </a:lnTo>
                        <a:lnTo>
                          <a:pt x="984" y="405"/>
                        </a:lnTo>
                        <a:lnTo>
                          <a:pt x="1011" y="419"/>
                        </a:lnTo>
                        <a:lnTo>
                          <a:pt x="1041" y="425"/>
                        </a:lnTo>
                        <a:lnTo>
                          <a:pt x="1247" y="425"/>
                        </a:lnTo>
                        <a:lnTo>
                          <a:pt x="1278" y="419"/>
                        </a:lnTo>
                        <a:lnTo>
                          <a:pt x="1304" y="405"/>
                        </a:lnTo>
                        <a:lnTo>
                          <a:pt x="1325" y="385"/>
                        </a:lnTo>
                        <a:lnTo>
                          <a:pt x="1339" y="358"/>
                        </a:lnTo>
                        <a:lnTo>
                          <a:pt x="1343" y="326"/>
                        </a:lnTo>
                        <a:lnTo>
                          <a:pt x="1343" y="246"/>
                        </a:lnTo>
                        <a:lnTo>
                          <a:pt x="1339" y="214"/>
                        </a:lnTo>
                        <a:lnTo>
                          <a:pt x="1325" y="187"/>
                        </a:lnTo>
                        <a:lnTo>
                          <a:pt x="1304" y="167"/>
                        </a:lnTo>
                        <a:lnTo>
                          <a:pt x="1278" y="154"/>
                        </a:lnTo>
                        <a:lnTo>
                          <a:pt x="1247" y="148"/>
                        </a:lnTo>
                        <a:lnTo>
                          <a:pt x="1041" y="148"/>
                        </a:lnTo>
                        <a:close/>
                        <a:moveTo>
                          <a:pt x="242" y="148"/>
                        </a:moveTo>
                        <a:lnTo>
                          <a:pt x="210" y="154"/>
                        </a:lnTo>
                        <a:lnTo>
                          <a:pt x="185" y="167"/>
                        </a:lnTo>
                        <a:lnTo>
                          <a:pt x="163" y="187"/>
                        </a:lnTo>
                        <a:lnTo>
                          <a:pt x="149" y="214"/>
                        </a:lnTo>
                        <a:lnTo>
                          <a:pt x="143" y="246"/>
                        </a:lnTo>
                        <a:lnTo>
                          <a:pt x="143" y="326"/>
                        </a:lnTo>
                        <a:lnTo>
                          <a:pt x="149" y="358"/>
                        </a:lnTo>
                        <a:lnTo>
                          <a:pt x="163" y="385"/>
                        </a:lnTo>
                        <a:lnTo>
                          <a:pt x="185" y="405"/>
                        </a:lnTo>
                        <a:lnTo>
                          <a:pt x="210" y="419"/>
                        </a:lnTo>
                        <a:lnTo>
                          <a:pt x="242" y="425"/>
                        </a:lnTo>
                        <a:lnTo>
                          <a:pt x="448" y="425"/>
                        </a:lnTo>
                        <a:lnTo>
                          <a:pt x="477" y="419"/>
                        </a:lnTo>
                        <a:lnTo>
                          <a:pt x="505" y="405"/>
                        </a:lnTo>
                        <a:lnTo>
                          <a:pt x="526" y="385"/>
                        </a:lnTo>
                        <a:lnTo>
                          <a:pt x="540" y="358"/>
                        </a:lnTo>
                        <a:lnTo>
                          <a:pt x="544" y="326"/>
                        </a:lnTo>
                        <a:lnTo>
                          <a:pt x="544" y="246"/>
                        </a:lnTo>
                        <a:lnTo>
                          <a:pt x="540" y="214"/>
                        </a:lnTo>
                        <a:lnTo>
                          <a:pt x="526" y="187"/>
                        </a:lnTo>
                        <a:lnTo>
                          <a:pt x="505" y="167"/>
                        </a:lnTo>
                        <a:lnTo>
                          <a:pt x="477" y="154"/>
                        </a:lnTo>
                        <a:lnTo>
                          <a:pt x="448" y="148"/>
                        </a:lnTo>
                        <a:lnTo>
                          <a:pt x="242" y="148"/>
                        </a:lnTo>
                        <a:close/>
                        <a:moveTo>
                          <a:pt x="98" y="0"/>
                        </a:moveTo>
                        <a:lnTo>
                          <a:pt x="3792" y="0"/>
                        </a:lnTo>
                        <a:lnTo>
                          <a:pt x="3821" y="6"/>
                        </a:lnTo>
                        <a:lnTo>
                          <a:pt x="3849" y="20"/>
                        </a:lnTo>
                        <a:lnTo>
                          <a:pt x="3868" y="40"/>
                        </a:lnTo>
                        <a:lnTo>
                          <a:pt x="3882" y="67"/>
                        </a:lnTo>
                        <a:lnTo>
                          <a:pt x="3888" y="99"/>
                        </a:lnTo>
                        <a:lnTo>
                          <a:pt x="3888" y="3079"/>
                        </a:lnTo>
                        <a:lnTo>
                          <a:pt x="3882" y="3111"/>
                        </a:lnTo>
                        <a:lnTo>
                          <a:pt x="3868" y="3138"/>
                        </a:lnTo>
                        <a:lnTo>
                          <a:pt x="3849" y="3158"/>
                        </a:lnTo>
                        <a:lnTo>
                          <a:pt x="3821" y="3172"/>
                        </a:lnTo>
                        <a:lnTo>
                          <a:pt x="3792" y="3178"/>
                        </a:lnTo>
                        <a:lnTo>
                          <a:pt x="98" y="3178"/>
                        </a:lnTo>
                        <a:lnTo>
                          <a:pt x="67" y="3172"/>
                        </a:lnTo>
                        <a:lnTo>
                          <a:pt x="39" y="3158"/>
                        </a:lnTo>
                        <a:lnTo>
                          <a:pt x="20" y="3138"/>
                        </a:lnTo>
                        <a:lnTo>
                          <a:pt x="6" y="3111"/>
                        </a:lnTo>
                        <a:lnTo>
                          <a:pt x="0" y="3079"/>
                        </a:lnTo>
                        <a:lnTo>
                          <a:pt x="0" y="99"/>
                        </a:lnTo>
                        <a:lnTo>
                          <a:pt x="6" y="67"/>
                        </a:lnTo>
                        <a:lnTo>
                          <a:pt x="20" y="40"/>
                        </a:lnTo>
                        <a:lnTo>
                          <a:pt x="39" y="20"/>
                        </a:lnTo>
                        <a:lnTo>
                          <a:pt x="67" y="6"/>
                        </a:lnTo>
                        <a:lnTo>
                          <a:pt x="98" y="0"/>
                        </a:lnTo>
                        <a:close/>
                      </a:path>
                    </a:pathLst>
                  </a:custGeom>
                  <a:grpFill/>
                  <a:ln w="0">
                    <a:noFill/>
                    <a:prstDash val="solid"/>
                    <a:round/>
                    <a:headEnd/>
                    <a:tailEnd/>
                  </a:ln>
                </p:spPr>
                <p:txBody>
                  <a:bodyPr vert="horz" wrap="square" lIns="146304" tIns="73152" rIns="146304" bIns="73152" numCol="1" anchor="t" anchorCtr="0" compatLnSpc="1">
                    <a:prstTxWarp prst="textNoShape">
                      <a:avLst/>
                    </a:prstTxWarp>
                  </a:bodyPr>
                  <a:lstStyle/>
                  <a:p>
                    <a:endParaRPr lang="en-US" sz="2880" dirty="0">
                      <a:solidFill>
                        <a:prstClr val="white"/>
                      </a:solidFill>
                    </a:endParaRPr>
                  </a:p>
                </p:txBody>
              </p:sp>
              <p:sp>
                <p:nvSpPr>
                  <p:cNvPr id="144" name="Freeform 50"/>
                  <p:cNvSpPr>
                    <a:spLocks/>
                  </p:cNvSpPr>
                  <p:nvPr/>
                </p:nvSpPr>
                <p:spPr bwMode="auto">
                  <a:xfrm>
                    <a:off x="-1771" y="1312"/>
                    <a:ext cx="546" cy="617"/>
                  </a:xfrm>
                  <a:custGeom>
                    <a:avLst/>
                    <a:gdLst>
                      <a:gd name="T0" fmla="*/ 90 w 1092"/>
                      <a:gd name="T1" fmla="*/ 0 h 1236"/>
                      <a:gd name="T2" fmla="*/ 118 w 1092"/>
                      <a:gd name="T3" fmla="*/ 10 h 1236"/>
                      <a:gd name="T4" fmla="*/ 1052 w 1092"/>
                      <a:gd name="T5" fmla="*/ 552 h 1236"/>
                      <a:gd name="T6" fmla="*/ 1072 w 1092"/>
                      <a:gd name="T7" fmla="*/ 566 h 1236"/>
                      <a:gd name="T8" fmla="*/ 1086 w 1092"/>
                      <a:gd name="T9" fmla="*/ 586 h 1236"/>
                      <a:gd name="T10" fmla="*/ 1092 w 1092"/>
                      <a:gd name="T11" fmla="*/ 607 h 1236"/>
                      <a:gd name="T12" fmla="*/ 1092 w 1092"/>
                      <a:gd name="T13" fmla="*/ 631 h 1236"/>
                      <a:gd name="T14" fmla="*/ 1086 w 1092"/>
                      <a:gd name="T15" fmla="*/ 652 h 1236"/>
                      <a:gd name="T16" fmla="*/ 1072 w 1092"/>
                      <a:gd name="T17" fmla="*/ 670 h 1236"/>
                      <a:gd name="T18" fmla="*/ 1052 w 1092"/>
                      <a:gd name="T19" fmla="*/ 686 h 1236"/>
                      <a:gd name="T20" fmla="*/ 118 w 1092"/>
                      <a:gd name="T21" fmla="*/ 1226 h 1236"/>
                      <a:gd name="T22" fmla="*/ 90 w 1092"/>
                      <a:gd name="T23" fmla="*/ 1236 h 1236"/>
                      <a:gd name="T24" fmla="*/ 65 w 1092"/>
                      <a:gd name="T25" fmla="*/ 1236 h 1236"/>
                      <a:gd name="T26" fmla="*/ 39 w 1092"/>
                      <a:gd name="T27" fmla="*/ 1226 h 1236"/>
                      <a:gd name="T28" fmla="*/ 19 w 1092"/>
                      <a:gd name="T29" fmla="*/ 1210 h 1236"/>
                      <a:gd name="T30" fmla="*/ 6 w 1092"/>
                      <a:gd name="T31" fmla="*/ 1186 h 1236"/>
                      <a:gd name="T32" fmla="*/ 0 w 1092"/>
                      <a:gd name="T33" fmla="*/ 1159 h 1236"/>
                      <a:gd name="T34" fmla="*/ 0 w 1092"/>
                      <a:gd name="T35" fmla="*/ 79 h 1236"/>
                      <a:gd name="T36" fmla="*/ 6 w 1092"/>
                      <a:gd name="T37" fmla="*/ 50 h 1236"/>
                      <a:gd name="T38" fmla="*/ 19 w 1092"/>
                      <a:gd name="T39" fmla="*/ 28 h 1236"/>
                      <a:gd name="T40" fmla="*/ 39 w 1092"/>
                      <a:gd name="T41" fmla="*/ 10 h 1236"/>
                      <a:gd name="T42" fmla="*/ 65 w 1092"/>
                      <a:gd name="T43" fmla="*/ 2 h 1236"/>
                      <a:gd name="T44" fmla="*/ 90 w 1092"/>
                      <a:gd name="T45" fmla="*/ 0 h 1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92" h="1236">
                        <a:moveTo>
                          <a:pt x="90" y="0"/>
                        </a:moveTo>
                        <a:lnTo>
                          <a:pt x="118" y="10"/>
                        </a:lnTo>
                        <a:lnTo>
                          <a:pt x="1052" y="552"/>
                        </a:lnTo>
                        <a:lnTo>
                          <a:pt x="1072" y="566"/>
                        </a:lnTo>
                        <a:lnTo>
                          <a:pt x="1086" y="586"/>
                        </a:lnTo>
                        <a:lnTo>
                          <a:pt x="1092" y="607"/>
                        </a:lnTo>
                        <a:lnTo>
                          <a:pt x="1092" y="631"/>
                        </a:lnTo>
                        <a:lnTo>
                          <a:pt x="1086" y="652"/>
                        </a:lnTo>
                        <a:lnTo>
                          <a:pt x="1072" y="670"/>
                        </a:lnTo>
                        <a:lnTo>
                          <a:pt x="1052" y="686"/>
                        </a:lnTo>
                        <a:lnTo>
                          <a:pt x="118" y="1226"/>
                        </a:lnTo>
                        <a:lnTo>
                          <a:pt x="90" y="1236"/>
                        </a:lnTo>
                        <a:lnTo>
                          <a:pt x="65" y="1236"/>
                        </a:lnTo>
                        <a:lnTo>
                          <a:pt x="39" y="1226"/>
                        </a:lnTo>
                        <a:lnTo>
                          <a:pt x="19" y="1210"/>
                        </a:lnTo>
                        <a:lnTo>
                          <a:pt x="6" y="1186"/>
                        </a:lnTo>
                        <a:lnTo>
                          <a:pt x="0" y="1159"/>
                        </a:lnTo>
                        <a:lnTo>
                          <a:pt x="0" y="79"/>
                        </a:lnTo>
                        <a:lnTo>
                          <a:pt x="6" y="50"/>
                        </a:lnTo>
                        <a:lnTo>
                          <a:pt x="19" y="28"/>
                        </a:lnTo>
                        <a:lnTo>
                          <a:pt x="39" y="10"/>
                        </a:lnTo>
                        <a:lnTo>
                          <a:pt x="65" y="2"/>
                        </a:lnTo>
                        <a:lnTo>
                          <a:pt x="90" y="0"/>
                        </a:lnTo>
                        <a:close/>
                      </a:path>
                    </a:pathLst>
                  </a:custGeom>
                  <a:solidFill>
                    <a:srgbClr val="FFFFFF"/>
                  </a:solidFill>
                  <a:ln w="0">
                    <a:noFill/>
                    <a:prstDash val="solid"/>
                    <a:round/>
                    <a:headEnd/>
                    <a:tailEnd/>
                  </a:ln>
                </p:spPr>
                <p:txBody>
                  <a:bodyPr vert="horz" wrap="square" lIns="146304" tIns="73152" rIns="146304" bIns="73152" numCol="1" anchor="t" anchorCtr="0" compatLnSpc="1">
                    <a:prstTxWarp prst="textNoShape">
                      <a:avLst/>
                    </a:prstTxWarp>
                  </a:bodyPr>
                  <a:lstStyle/>
                  <a:p>
                    <a:endParaRPr lang="en-US" sz="2880" dirty="0">
                      <a:solidFill>
                        <a:prstClr val="white"/>
                      </a:solidFill>
                    </a:endParaRPr>
                  </a:p>
                </p:txBody>
              </p:sp>
            </p:grpSp>
            <p:grpSp>
              <p:nvGrpSpPr>
                <p:cNvPr id="134" name="Group 46"/>
                <p:cNvGrpSpPr>
                  <a:grpSpLocks noChangeAspect="1"/>
                </p:cNvGrpSpPr>
                <p:nvPr/>
              </p:nvGrpSpPr>
              <p:grpSpPr bwMode="auto">
                <a:xfrm>
                  <a:off x="726322" y="1726935"/>
                  <a:ext cx="255397" cy="208627"/>
                  <a:chOff x="-2534" y="826"/>
                  <a:chExt cx="1944" cy="1588"/>
                </a:xfrm>
                <a:solidFill>
                  <a:schemeClr val="accent2"/>
                </a:solidFill>
              </p:grpSpPr>
              <p:sp>
                <p:nvSpPr>
                  <p:cNvPr id="141" name="Freeform 49"/>
                  <p:cNvSpPr>
                    <a:spLocks noEditPoints="1"/>
                  </p:cNvSpPr>
                  <p:nvPr/>
                </p:nvSpPr>
                <p:spPr bwMode="auto">
                  <a:xfrm>
                    <a:off x="-2534" y="826"/>
                    <a:ext cx="1944" cy="1588"/>
                  </a:xfrm>
                  <a:custGeom>
                    <a:avLst/>
                    <a:gdLst>
                      <a:gd name="T0" fmla="*/ 3348 w 3888"/>
                      <a:gd name="T1" fmla="*/ 2816 h 3178"/>
                      <a:gd name="T2" fmla="*/ 3383 w 3888"/>
                      <a:gd name="T3" fmla="*/ 3009 h 3178"/>
                      <a:gd name="T4" fmla="*/ 3703 w 3888"/>
                      <a:gd name="T5" fmla="*/ 3009 h 3178"/>
                      <a:gd name="T6" fmla="*/ 3739 w 3888"/>
                      <a:gd name="T7" fmla="*/ 2816 h 3178"/>
                      <a:gd name="T8" fmla="*/ 3440 w 3888"/>
                      <a:gd name="T9" fmla="*/ 2751 h 3178"/>
                      <a:gd name="T10" fmla="*/ 2549 w 3888"/>
                      <a:gd name="T11" fmla="*/ 2816 h 3178"/>
                      <a:gd name="T12" fmla="*/ 2584 w 3888"/>
                      <a:gd name="T13" fmla="*/ 3009 h 3178"/>
                      <a:gd name="T14" fmla="*/ 2904 w 3888"/>
                      <a:gd name="T15" fmla="*/ 3009 h 3178"/>
                      <a:gd name="T16" fmla="*/ 2940 w 3888"/>
                      <a:gd name="T17" fmla="*/ 2816 h 3178"/>
                      <a:gd name="T18" fmla="*/ 2641 w 3888"/>
                      <a:gd name="T19" fmla="*/ 2751 h 3178"/>
                      <a:gd name="T20" fmla="*/ 1750 w 3888"/>
                      <a:gd name="T21" fmla="*/ 2816 h 3178"/>
                      <a:gd name="T22" fmla="*/ 1783 w 3888"/>
                      <a:gd name="T23" fmla="*/ 3009 h 3178"/>
                      <a:gd name="T24" fmla="*/ 2105 w 3888"/>
                      <a:gd name="T25" fmla="*/ 3009 h 3178"/>
                      <a:gd name="T26" fmla="*/ 2138 w 3888"/>
                      <a:gd name="T27" fmla="*/ 2816 h 3178"/>
                      <a:gd name="T28" fmla="*/ 1842 w 3888"/>
                      <a:gd name="T29" fmla="*/ 2751 h 3178"/>
                      <a:gd name="T30" fmla="*/ 948 w 3888"/>
                      <a:gd name="T31" fmla="*/ 2816 h 3178"/>
                      <a:gd name="T32" fmla="*/ 984 w 3888"/>
                      <a:gd name="T33" fmla="*/ 3009 h 3178"/>
                      <a:gd name="T34" fmla="*/ 1304 w 3888"/>
                      <a:gd name="T35" fmla="*/ 3009 h 3178"/>
                      <a:gd name="T36" fmla="*/ 1339 w 3888"/>
                      <a:gd name="T37" fmla="*/ 2816 h 3178"/>
                      <a:gd name="T38" fmla="*/ 1041 w 3888"/>
                      <a:gd name="T39" fmla="*/ 2751 h 3178"/>
                      <a:gd name="T40" fmla="*/ 149 w 3888"/>
                      <a:gd name="T41" fmla="*/ 2816 h 3178"/>
                      <a:gd name="T42" fmla="*/ 185 w 3888"/>
                      <a:gd name="T43" fmla="*/ 3009 h 3178"/>
                      <a:gd name="T44" fmla="*/ 505 w 3888"/>
                      <a:gd name="T45" fmla="*/ 3009 h 3178"/>
                      <a:gd name="T46" fmla="*/ 540 w 3888"/>
                      <a:gd name="T47" fmla="*/ 2816 h 3178"/>
                      <a:gd name="T48" fmla="*/ 242 w 3888"/>
                      <a:gd name="T49" fmla="*/ 2751 h 3178"/>
                      <a:gd name="T50" fmla="*/ 143 w 3888"/>
                      <a:gd name="T51" fmla="*/ 595 h 3178"/>
                      <a:gd name="T52" fmla="*/ 3348 w 3888"/>
                      <a:gd name="T53" fmla="*/ 214 h 3178"/>
                      <a:gd name="T54" fmla="*/ 3383 w 3888"/>
                      <a:gd name="T55" fmla="*/ 405 h 3178"/>
                      <a:gd name="T56" fmla="*/ 3703 w 3888"/>
                      <a:gd name="T57" fmla="*/ 405 h 3178"/>
                      <a:gd name="T58" fmla="*/ 3739 w 3888"/>
                      <a:gd name="T59" fmla="*/ 214 h 3178"/>
                      <a:gd name="T60" fmla="*/ 3440 w 3888"/>
                      <a:gd name="T61" fmla="*/ 148 h 3178"/>
                      <a:gd name="T62" fmla="*/ 2549 w 3888"/>
                      <a:gd name="T63" fmla="*/ 214 h 3178"/>
                      <a:gd name="T64" fmla="*/ 2584 w 3888"/>
                      <a:gd name="T65" fmla="*/ 405 h 3178"/>
                      <a:gd name="T66" fmla="*/ 2904 w 3888"/>
                      <a:gd name="T67" fmla="*/ 405 h 3178"/>
                      <a:gd name="T68" fmla="*/ 2940 w 3888"/>
                      <a:gd name="T69" fmla="*/ 214 h 3178"/>
                      <a:gd name="T70" fmla="*/ 2641 w 3888"/>
                      <a:gd name="T71" fmla="*/ 148 h 3178"/>
                      <a:gd name="T72" fmla="*/ 1750 w 3888"/>
                      <a:gd name="T73" fmla="*/ 214 h 3178"/>
                      <a:gd name="T74" fmla="*/ 1783 w 3888"/>
                      <a:gd name="T75" fmla="*/ 405 h 3178"/>
                      <a:gd name="T76" fmla="*/ 2105 w 3888"/>
                      <a:gd name="T77" fmla="*/ 405 h 3178"/>
                      <a:gd name="T78" fmla="*/ 2138 w 3888"/>
                      <a:gd name="T79" fmla="*/ 214 h 3178"/>
                      <a:gd name="T80" fmla="*/ 1842 w 3888"/>
                      <a:gd name="T81" fmla="*/ 148 h 3178"/>
                      <a:gd name="T82" fmla="*/ 948 w 3888"/>
                      <a:gd name="T83" fmla="*/ 214 h 3178"/>
                      <a:gd name="T84" fmla="*/ 984 w 3888"/>
                      <a:gd name="T85" fmla="*/ 405 h 3178"/>
                      <a:gd name="T86" fmla="*/ 1304 w 3888"/>
                      <a:gd name="T87" fmla="*/ 405 h 3178"/>
                      <a:gd name="T88" fmla="*/ 1339 w 3888"/>
                      <a:gd name="T89" fmla="*/ 214 h 3178"/>
                      <a:gd name="T90" fmla="*/ 1041 w 3888"/>
                      <a:gd name="T91" fmla="*/ 148 h 3178"/>
                      <a:gd name="T92" fmla="*/ 149 w 3888"/>
                      <a:gd name="T93" fmla="*/ 214 h 3178"/>
                      <a:gd name="T94" fmla="*/ 185 w 3888"/>
                      <a:gd name="T95" fmla="*/ 405 h 3178"/>
                      <a:gd name="T96" fmla="*/ 505 w 3888"/>
                      <a:gd name="T97" fmla="*/ 405 h 3178"/>
                      <a:gd name="T98" fmla="*/ 540 w 3888"/>
                      <a:gd name="T99" fmla="*/ 214 h 3178"/>
                      <a:gd name="T100" fmla="*/ 242 w 3888"/>
                      <a:gd name="T101" fmla="*/ 148 h 3178"/>
                      <a:gd name="T102" fmla="*/ 3868 w 3888"/>
                      <a:gd name="T103" fmla="*/ 40 h 3178"/>
                      <a:gd name="T104" fmla="*/ 3868 w 3888"/>
                      <a:gd name="T105" fmla="*/ 3138 h 3178"/>
                      <a:gd name="T106" fmla="*/ 67 w 3888"/>
                      <a:gd name="T107" fmla="*/ 3172 h 3178"/>
                      <a:gd name="T108" fmla="*/ 0 w 3888"/>
                      <a:gd name="T109" fmla="*/ 99 h 3178"/>
                      <a:gd name="T110" fmla="*/ 98 w 3888"/>
                      <a:gd name="T111" fmla="*/ 0 h 3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888" h="3178">
                        <a:moveTo>
                          <a:pt x="3440" y="2751"/>
                        </a:moveTo>
                        <a:lnTo>
                          <a:pt x="3411" y="2755"/>
                        </a:lnTo>
                        <a:lnTo>
                          <a:pt x="3383" y="2769"/>
                        </a:lnTo>
                        <a:lnTo>
                          <a:pt x="3362" y="2791"/>
                        </a:lnTo>
                        <a:lnTo>
                          <a:pt x="3348" y="2816"/>
                        </a:lnTo>
                        <a:lnTo>
                          <a:pt x="3344" y="2848"/>
                        </a:lnTo>
                        <a:lnTo>
                          <a:pt x="3344" y="2930"/>
                        </a:lnTo>
                        <a:lnTo>
                          <a:pt x="3348" y="2962"/>
                        </a:lnTo>
                        <a:lnTo>
                          <a:pt x="3362" y="2987"/>
                        </a:lnTo>
                        <a:lnTo>
                          <a:pt x="3383" y="3009"/>
                        </a:lnTo>
                        <a:lnTo>
                          <a:pt x="3411" y="3022"/>
                        </a:lnTo>
                        <a:lnTo>
                          <a:pt x="3440" y="3026"/>
                        </a:lnTo>
                        <a:lnTo>
                          <a:pt x="3646" y="3026"/>
                        </a:lnTo>
                        <a:lnTo>
                          <a:pt x="3678" y="3022"/>
                        </a:lnTo>
                        <a:lnTo>
                          <a:pt x="3703" y="3009"/>
                        </a:lnTo>
                        <a:lnTo>
                          <a:pt x="3725" y="2987"/>
                        </a:lnTo>
                        <a:lnTo>
                          <a:pt x="3739" y="2962"/>
                        </a:lnTo>
                        <a:lnTo>
                          <a:pt x="3745" y="2930"/>
                        </a:lnTo>
                        <a:lnTo>
                          <a:pt x="3745" y="2848"/>
                        </a:lnTo>
                        <a:lnTo>
                          <a:pt x="3739" y="2816"/>
                        </a:lnTo>
                        <a:lnTo>
                          <a:pt x="3725" y="2791"/>
                        </a:lnTo>
                        <a:lnTo>
                          <a:pt x="3703" y="2769"/>
                        </a:lnTo>
                        <a:lnTo>
                          <a:pt x="3678" y="2755"/>
                        </a:lnTo>
                        <a:lnTo>
                          <a:pt x="3646" y="2751"/>
                        </a:lnTo>
                        <a:lnTo>
                          <a:pt x="3440" y="2751"/>
                        </a:lnTo>
                        <a:close/>
                        <a:moveTo>
                          <a:pt x="2641" y="2751"/>
                        </a:moveTo>
                        <a:lnTo>
                          <a:pt x="2610" y="2755"/>
                        </a:lnTo>
                        <a:lnTo>
                          <a:pt x="2584" y="2769"/>
                        </a:lnTo>
                        <a:lnTo>
                          <a:pt x="2563" y="2791"/>
                        </a:lnTo>
                        <a:lnTo>
                          <a:pt x="2549" y="2816"/>
                        </a:lnTo>
                        <a:lnTo>
                          <a:pt x="2545" y="2848"/>
                        </a:lnTo>
                        <a:lnTo>
                          <a:pt x="2545" y="2930"/>
                        </a:lnTo>
                        <a:lnTo>
                          <a:pt x="2549" y="2962"/>
                        </a:lnTo>
                        <a:lnTo>
                          <a:pt x="2563" y="2987"/>
                        </a:lnTo>
                        <a:lnTo>
                          <a:pt x="2584" y="3009"/>
                        </a:lnTo>
                        <a:lnTo>
                          <a:pt x="2610" y="3022"/>
                        </a:lnTo>
                        <a:lnTo>
                          <a:pt x="2641" y="3026"/>
                        </a:lnTo>
                        <a:lnTo>
                          <a:pt x="2847" y="3026"/>
                        </a:lnTo>
                        <a:lnTo>
                          <a:pt x="2877" y="3022"/>
                        </a:lnTo>
                        <a:lnTo>
                          <a:pt x="2904" y="3009"/>
                        </a:lnTo>
                        <a:lnTo>
                          <a:pt x="2926" y="2987"/>
                        </a:lnTo>
                        <a:lnTo>
                          <a:pt x="2940" y="2962"/>
                        </a:lnTo>
                        <a:lnTo>
                          <a:pt x="2943" y="2930"/>
                        </a:lnTo>
                        <a:lnTo>
                          <a:pt x="2943" y="2848"/>
                        </a:lnTo>
                        <a:lnTo>
                          <a:pt x="2940" y="2816"/>
                        </a:lnTo>
                        <a:lnTo>
                          <a:pt x="2926" y="2791"/>
                        </a:lnTo>
                        <a:lnTo>
                          <a:pt x="2904" y="2769"/>
                        </a:lnTo>
                        <a:lnTo>
                          <a:pt x="2877" y="2755"/>
                        </a:lnTo>
                        <a:lnTo>
                          <a:pt x="2847" y="2751"/>
                        </a:lnTo>
                        <a:lnTo>
                          <a:pt x="2641" y="2751"/>
                        </a:lnTo>
                        <a:close/>
                        <a:moveTo>
                          <a:pt x="1842" y="2751"/>
                        </a:moveTo>
                        <a:lnTo>
                          <a:pt x="1810" y="2755"/>
                        </a:lnTo>
                        <a:lnTo>
                          <a:pt x="1783" y="2769"/>
                        </a:lnTo>
                        <a:lnTo>
                          <a:pt x="1763" y="2791"/>
                        </a:lnTo>
                        <a:lnTo>
                          <a:pt x="1750" y="2816"/>
                        </a:lnTo>
                        <a:lnTo>
                          <a:pt x="1744" y="2848"/>
                        </a:lnTo>
                        <a:lnTo>
                          <a:pt x="1744" y="2930"/>
                        </a:lnTo>
                        <a:lnTo>
                          <a:pt x="1750" y="2962"/>
                        </a:lnTo>
                        <a:lnTo>
                          <a:pt x="1763" y="2987"/>
                        </a:lnTo>
                        <a:lnTo>
                          <a:pt x="1783" y="3009"/>
                        </a:lnTo>
                        <a:lnTo>
                          <a:pt x="1810" y="3022"/>
                        </a:lnTo>
                        <a:lnTo>
                          <a:pt x="1842" y="3026"/>
                        </a:lnTo>
                        <a:lnTo>
                          <a:pt x="2046" y="3026"/>
                        </a:lnTo>
                        <a:lnTo>
                          <a:pt x="2078" y="3022"/>
                        </a:lnTo>
                        <a:lnTo>
                          <a:pt x="2105" y="3009"/>
                        </a:lnTo>
                        <a:lnTo>
                          <a:pt x="2125" y="2987"/>
                        </a:lnTo>
                        <a:lnTo>
                          <a:pt x="2138" y="2962"/>
                        </a:lnTo>
                        <a:lnTo>
                          <a:pt x="2144" y="2930"/>
                        </a:lnTo>
                        <a:lnTo>
                          <a:pt x="2144" y="2848"/>
                        </a:lnTo>
                        <a:lnTo>
                          <a:pt x="2138" y="2816"/>
                        </a:lnTo>
                        <a:lnTo>
                          <a:pt x="2125" y="2791"/>
                        </a:lnTo>
                        <a:lnTo>
                          <a:pt x="2105" y="2769"/>
                        </a:lnTo>
                        <a:lnTo>
                          <a:pt x="2078" y="2755"/>
                        </a:lnTo>
                        <a:lnTo>
                          <a:pt x="2046" y="2751"/>
                        </a:lnTo>
                        <a:lnTo>
                          <a:pt x="1842" y="2751"/>
                        </a:lnTo>
                        <a:close/>
                        <a:moveTo>
                          <a:pt x="1041" y="2751"/>
                        </a:moveTo>
                        <a:lnTo>
                          <a:pt x="1011" y="2755"/>
                        </a:lnTo>
                        <a:lnTo>
                          <a:pt x="984" y="2769"/>
                        </a:lnTo>
                        <a:lnTo>
                          <a:pt x="962" y="2791"/>
                        </a:lnTo>
                        <a:lnTo>
                          <a:pt x="948" y="2816"/>
                        </a:lnTo>
                        <a:lnTo>
                          <a:pt x="945" y="2848"/>
                        </a:lnTo>
                        <a:lnTo>
                          <a:pt x="945" y="2930"/>
                        </a:lnTo>
                        <a:lnTo>
                          <a:pt x="948" y="2962"/>
                        </a:lnTo>
                        <a:lnTo>
                          <a:pt x="962" y="2987"/>
                        </a:lnTo>
                        <a:lnTo>
                          <a:pt x="984" y="3009"/>
                        </a:lnTo>
                        <a:lnTo>
                          <a:pt x="1011" y="3022"/>
                        </a:lnTo>
                        <a:lnTo>
                          <a:pt x="1041" y="3026"/>
                        </a:lnTo>
                        <a:lnTo>
                          <a:pt x="1247" y="3026"/>
                        </a:lnTo>
                        <a:lnTo>
                          <a:pt x="1278" y="3022"/>
                        </a:lnTo>
                        <a:lnTo>
                          <a:pt x="1304" y="3009"/>
                        </a:lnTo>
                        <a:lnTo>
                          <a:pt x="1325" y="2987"/>
                        </a:lnTo>
                        <a:lnTo>
                          <a:pt x="1339" y="2962"/>
                        </a:lnTo>
                        <a:lnTo>
                          <a:pt x="1343" y="2930"/>
                        </a:lnTo>
                        <a:lnTo>
                          <a:pt x="1343" y="2848"/>
                        </a:lnTo>
                        <a:lnTo>
                          <a:pt x="1339" y="2816"/>
                        </a:lnTo>
                        <a:lnTo>
                          <a:pt x="1325" y="2791"/>
                        </a:lnTo>
                        <a:lnTo>
                          <a:pt x="1304" y="2769"/>
                        </a:lnTo>
                        <a:lnTo>
                          <a:pt x="1278" y="2755"/>
                        </a:lnTo>
                        <a:lnTo>
                          <a:pt x="1247" y="2751"/>
                        </a:lnTo>
                        <a:lnTo>
                          <a:pt x="1041" y="2751"/>
                        </a:lnTo>
                        <a:close/>
                        <a:moveTo>
                          <a:pt x="242" y="2751"/>
                        </a:moveTo>
                        <a:lnTo>
                          <a:pt x="210" y="2755"/>
                        </a:lnTo>
                        <a:lnTo>
                          <a:pt x="185" y="2769"/>
                        </a:lnTo>
                        <a:lnTo>
                          <a:pt x="163" y="2791"/>
                        </a:lnTo>
                        <a:lnTo>
                          <a:pt x="149" y="2816"/>
                        </a:lnTo>
                        <a:lnTo>
                          <a:pt x="143" y="2848"/>
                        </a:lnTo>
                        <a:lnTo>
                          <a:pt x="143" y="2930"/>
                        </a:lnTo>
                        <a:lnTo>
                          <a:pt x="149" y="2962"/>
                        </a:lnTo>
                        <a:lnTo>
                          <a:pt x="163" y="2987"/>
                        </a:lnTo>
                        <a:lnTo>
                          <a:pt x="185" y="3009"/>
                        </a:lnTo>
                        <a:lnTo>
                          <a:pt x="210" y="3022"/>
                        </a:lnTo>
                        <a:lnTo>
                          <a:pt x="242" y="3026"/>
                        </a:lnTo>
                        <a:lnTo>
                          <a:pt x="448" y="3026"/>
                        </a:lnTo>
                        <a:lnTo>
                          <a:pt x="477" y="3022"/>
                        </a:lnTo>
                        <a:lnTo>
                          <a:pt x="505" y="3009"/>
                        </a:lnTo>
                        <a:lnTo>
                          <a:pt x="526" y="2987"/>
                        </a:lnTo>
                        <a:lnTo>
                          <a:pt x="540" y="2962"/>
                        </a:lnTo>
                        <a:lnTo>
                          <a:pt x="544" y="2930"/>
                        </a:lnTo>
                        <a:lnTo>
                          <a:pt x="544" y="2848"/>
                        </a:lnTo>
                        <a:lnTo>
                          <a:pt x="540" y="2816"/>
                        </a:lnTo>
                        <a:lnTo>
                          <a:pt x="526" y="2791"/>
                        </a:lnTo>
                        <a:lnTo>
                          <a:pt x="505" y="2769"/>
                        </a:lnTo>
                        <a:lnTo>
                          <a:pt x="477" y="2755"/>
                        </a:lnTo>
                        <a:lnTo>
                          <a:pt x="448" y="2751"/>
                        </a:lnTo>
                        <a:lnTo>
                          <a:pt x="242" y="2751"/>
                        </a:lnTo>
                        <a:close/>
                        <a:moveTo>
                          <a:pt x="143" y="595"/>
                        </a:moveTo>
                        <a:lnTo>
                          <a:pt x="143" y="2600"/>
                        </a:lnTo>
                        <a:lnTo>
                          <a:pt x="3745" y="2600"/>
                        </a:lnTo>
                        <a:lnTo>
                          <a:pt x="3745" y="595"/>
                        </a:lnTo>
                        <a:lnTo>
                          <a:pt x="143" y="595"/>
                        </a:lnTo>
                        <a:close/>
                        <a:moveTo>
                          <a:pt x="3440" y="148"/>
                        </a:moveTo>
                        <a:lnTo>
                          <a:pt x="3411" y="154"/>
                        </a:lnTo>
                        <a:lnTo>
                          <a:pt x="3383" y="167"/>
                        </a:lnTo>
                        <a:lnTo>
                          <a:pt x="3362" y="187"/>
                        </a:lnTo>
                        <a:lnTo>
                          <a:pt x="3348" y="214"/>
                        </a:lnTo>
                        <a:lnTo>
                          <a:pt x="3344" y="246"/>
                        </a:lnTo>
                        <a:lnTo>
                          <a:pt x="3344" y="326"/>
                        </a:lnTo>
                        <a:lnTo>
                          <a:pt x="3348" y="358"/>
                        </a:lnTo>
                        <a:lnTo>
                          <a:pt x="3362" y="385"/>
                        </a:lnTo>
                        <a:lnTo>
                          <a:pt x="3383" y="405"/>
                        </a:lnTo>
                        <a:lnTo>
                          <a:pt x="3411" y="419"/>
                        </a:lnTo>
                        <a:lnTo>
                          <a:pt x="3440" y="425"/>
                        </a:lnTo>
                        <a:lnTo>
                          <a:pt x="3646" y="425"/>
                        </a:lnTo>
                        <a:lnTo>
                          <a:pt x="3678" y="419"/>
                        </a:lnTo>
                        <a:lnTo>
                          <a:pt x="3703" y="405"/>
                        </a:lnTo>
                        <a:lnTo>
                          <a:pt x="3725" y="385"/>
                        </a:lnTo>
                        <a:lnTo>
                          <a:pt x="3739" y="358"/>
                        </a:lnTo>
                        <a:lnTo>
                          <a:pt x="3745" y="326"/>
                        </a:lnTo>
                        <a:lnTo>
                          <a:pt x="3745" y="246"/>
                        </a:lnTo>
                        <a:lnTo>
                          <a:pt x="3739" y="214"/>
                        </a:lnTo>
                        <a:lnTo>
                          <a:pt x="3725" y="187"/>
                        </a:lnTo>
                        <a:lnTo>
                          <a:pt x="3703" y="167"/>
                        </a:lnTo>
                        <a:lnTo>
                          <a:pt x="3678" y="154"/>
                        </a:lnTo>
                        <a:lnTo>
                          <a:pt x="3646" y="148"/>
                        </a:lnTo>
                        <a:lnTo>
                          <a:pt x="3440" y="148"/>
                        </a:lnTo>
                        <a:close/>
                        <a:moveTo>
                          <a:pt x="2641" y="148"/>
                        </a:moveTo>
                        <a:lnTo>
                          <a:pt x="2610" y="154"/>
                        </a:lnTo>
                        <a:lnTo>
                          <a:pt x="2584" y="167"/>
                        </a:lnTo>
                        <a:lnTo>
                          <a:pt x="2563" y="187"/>
                        </a:lnTo>
                        <a:lnTo>
                          <a:pt x="2549" y="214"/>
                        </a:lnTo>
                        <a:lnTo>
                          <a:pt x="2545" y="246"/>
                        </a:lnTo>
                        <a:lnTo>
                          <a:pt x="2545" y="326"/>
                        </a:lnTo>
                        <a:lnTo>
                          <a:pt x="2549" y="358"/>
                        </a:lnTo>
                        <a:lnTo>
                          <a:pt x="2563" y="385"/>
                        </a:lnTo>
                        <a:lnTo>
                          <a:pt x="2584" y="405"/>
                        </a:lnTo>
                        <a:lnTo>
                          <a:pt x="2610" y="419"/>
                        </a:lnTo>
                        <a:lnTo>
                          <a:pt x="2641" y="425"/>
                        </a:lnTo>
                        <a:lnTo>
                          <a:pt x="2847" y="425"/>
                        </a:lnTo>
                        <a:lnTo>
                          <a:pt x="2877" y="419"/>
                        </a:lnTo>
                        <a:lnTo>
                          <a:pt x="2904" y="405"/>
                        </a:lnTo>
                        <a:lnTo>
                          <a:pt x="2926" y="385"/>
                        </a:lnTo>
                        <a:lnTo>
                          <a:pt x="2940" y="358"/>
                        </a:lnTo>
                        <a:lnTo>
                          <a:pt x="2943" y="326"/>
                        </a:lnTo>
                        <a:lnTo>
                          <a:pt x="2943" y="246"/>
                        </a:lnTo>
                        <a:lnTo>
                          <a:pt x="2940" y="214"/>
                        </a:lnTo>
                        <a:lnTo>
                          <a:pt x="2926" y="187"/>
                        </a:lnTo>
                        <a:lnTo>
                          <a:pt x="2904" y="167"/>
                        </a:lnTo>
                        <a:lnTo>
                          <a:pt x="2877" y="154"/>
                        </a:lnTo>
                        <a:lnTo>
                          <a:pt x="2847" y="148"/>
                        </a:lnTo>
                        <a:lnTo>
                          <a:pt x="2641" y="148"/>
                        </a:lnTo>
                        <a:close/>
                        <a:moveTo>
                          <a:pt x="1842" y="148"/>
                        </a:moveTo>
                        <a:lnTo>
                          <a:pt x="1810" y="154"/>
                        </a:lnTo>
                        <a:lnTo>
                          <a:pt x="1783" y="167"/>
                        </a:lnTo>
                        <a:lnTo>
                          <a:pt x="1763" y="187"/>
                        </a:lnTo>
                        <a:lnTo>
                          <a:pt x="1750" y="214"/>
                        </a:lnTo>
                        <a:lnTo>
                          <a:pt x="1744" y="246"/>
                        </a:lnTo>
                        <a:lnTo>
                          <a:pt x="1744" y="326"/>
                        </a:lnTo>
                        <a:lnTo>
                          <a:pt x="1750" y="358"/>
                        </a:lnTo>
                        <a:lnTo>
                          <a:pt x="1763" y="385"/>
                        </a:lnTo>
                        <a:lnTo>
                          <a:pt x="1783" y="405"/>
                        </a:lnTo>
                        <a:lnTo>
                          <a:pt x="1810" y="419"/>
                        </a:lnTo>
                        <a:lnTo>
                          <a:pt x="1842" y="425"/>
                        </a:lnTo>
                        <a:lnTo>
                          <a:pt x="2046" y="425"/>
                        </a:lnTo>
                        <a:lnTo>
                          <a:pt x="2078" y="419"/>
                        </a:lnTo>
                        <a:lnTo>
                          <a:pt x="2105" y="405"/>
                        </a:lnTo>
                        <a:lnTo>
                          <a:pt x="2125" y="385"/>
                        </a:lnTo>
                        <a:lnTo>
                          <a:pt x="2138" y="358"/>
                        </a:lnTo>
                        <a:lnTo>
                          <a:pt x="2144" y="326"/>
                        </a:lnTo>
                        <a:lnTo>
                          <a:pt x="2144" y="246"/>
                        </a:lnTo>
                        <a:lnTo>
                          <a:pt x="2138" y="214"/>
                        </a:lnTo>
                        <a:lnTo>
                          <a:pt x="2125" y="187"/>
                        </a:lnTo>
                        <a:lnTo>
                          <a:pt x="2105" y="167"/>
                        </a:lnTo>
                        <a:lnTo>
                          <a:pt x="2078" y="154"/>
                        </a:lnTo>
                        <a:lnTo>
                          <a:pt x="2046" y="148"/>
                        </a:lnTo>
                        <a:lnTo>
                          <a:pt x="1842" y="148"/>
                        </a:lnTo>
                        <a:close/>
                        <a:moveTo>
                          <a:pt x="1041" y="148"/>
                        </a:moveTo>
                        <a:lnTo>
                          <a:pt x="1011" y="154"/>
                        </a:lnTo>
                        <a:lnTo>
                          <a:pt x="984" y="167"/>
                        </a:lnTo>
                        <a:lnTo>
                          <a:pt x="962" y="187"/>
                        </a:lnTo>
                        <a:lnTo>
                          <a:pt x="948" y="214"/>
                        </a:lnTo>
                        <a:lnTo>
                          <a:pt x="945" y="246"/>
                        </a:lnTo>
                        <a:lnTo>
                          <a:pt x="945" y="326"/>
                        </a:lnTo>
                        <a:lnTo>
                          <a:pt x="948" y="358"/>
                        </a:lnTo>
                        <a:lnTo>
                          <a:pt x="962" y="385"/>
                        </a:lnTo>
                        <a:lnTo>
                          <a:pt x="984" y="405"/>
                        </a:lnTo>
                        <a:lnTo>
                          <a:pt x="1011" y="419"/>
                        </a:lnTo>
                        <a:lnTo>
                          <a:pt x="1041" y="425"/>
                        </a:lnTo>
                        <a:lnTo>
                          <a:pt x="1247" y="425"/>
                        </a:lnTo>
                        <a:lnTo>
                          <a:pt x="1278" y="419"/>
                        </a:lnTo>
                        <a:lnTo>
                          <a:pt x="1304" y="405"/>
                        </a:lnTo>
                        <a:lnTo>
                          <a:pt x="1325" y="385"/>
                        </a:lnTo>
                        <a:lnTo>
                          <a:pt x="1339" y="358"/>
                        </a:lnTo>
                        <a:lnTo>
                          <a:pt x="1343" y="326"/>
                        </a:lnTo>
                        <a:lnTo>
                          <a:pt x="1343" y="246"/>
                        </a:lnTo>
                        <a:lnTo>
                          <a:pt x="1339" y="214"/>
                        </a:lnTo>
                        <a:lnTo>
                          <a:pt x="1325" y="187"/>
                        </a:lnTo>
                        <a:lnTo>
                          <a:pt x="1304" y="167"/>
                        </a:lnTo>
                        <a:lnTo>
                          <a:pt x="1278" y="154"/>
                        </a:lnTo>
                        <a:lnTo>
                          <a:pt x="1247" y="148"/>
                        </a:lnTo>
                        <a:lnTo>
                          <a:pt x="1041" y="148"/>
                        </a:lnTo>
                        <a:close/>
                        <a:moveTo>
                          <a:pt x="242" y="148"/>
                        </a:moveTo>
                        <a:lnTo>
                          <a:pt x="210" y="154"/>
                        </a:lnTo>
                        <a:lnTo>
                          <a:pt x="185" y="167"/>
                        </a:lnTo>
                        <a:lnTo>
                          <a:pt x="163" y="187"/>
                        </a:lnTo>
                        <a:lnTo>
                          <a:pt x="149" y="214"/>
                        </a:lnTo>
                        <a:lnTo>
                          <a:pt x="143" y="246"/>
                        </a:lnTo>
                        <a:lnTo>
                          <a:pt x="143" y="326"/>
                        </a:lnTo>
                        <a:lnTo>
                          <a:pt x="149" y="358"/>
                        </a:lnTo>
                        <a:lnTo>
                          <a:pt x="163" y="385"/>
                        </a:lnTo>
                        <a:lnTo>
                          <a:pt x="185" y="405"/>
                        </a:lnTo>
                        <a:lnTo>
                          <a:pt x="210" y="419"/>
                        </a:lnTo>
                        <a:lnTo>
                          <a:pt x="242" y="425"/>
                        </a:lnTo>
                        <a:lnTo>
                          <a:pt x="448" y="425"/>
                        </a:lnTo>
                        <a:lnTo>
                          <a:pt x="477" y="419"/>
                        </a:lnTo>
                        <a:lnTo>
                          <a:pt x="505" y="405"/>
                        </a:lnTo>
                        <a:lnTo>
                          <a:pt x="526" y="385"/>
                        </a:lnTo>
                        <a:lnTo>
                          <a:pt x="540" y="358"/>
                        </a:lnTo>
                        <a:lnTo>
                          <a:pt x="544" y="326"/>
                        </a:lnTo>
                        <a:lnTo>
                          <a:pt x="544" y="246"/>
                        </a:lnTo>
                        <a:lnTo>
                          <a:pt x="540" y="214"/>
                        </a:lnTo>
                        <a:lnTo>
                          <a:pt x="526" y="187"/>
                        </a:lnTo>
                        <a:lnTo>
                          <a:pt x="505" y="167"/>
                        </a:lnTo>
                        <a:lnTo>
                          <a:pt x="477" y="154"/>
                        </a:lnTo>
                        <a:lnTo>
                          <a:pt x="448" y="148"/>
                        </a:lnTo>
                        <a:lnTo>
                          <a:pt x="242" y="148"/>
                        </a:lnTo>
                        <a:close/>
                        <a:moveTo>
                          <a:pt x="98" y="0"/>
                        </a:moveTo>
                        <a:lnTo>
                          <a:pt x="3792" y="0"/>
                        </a:lnTo>
                        <a:lnTo>
                          <a:pt x="3821" y="6"/>
                        </a:lnTo>
                        <a:lnTo>
                          <a:pt x="3849" y="20"/>
                        </a:lnTo>
                        <a:lnTo>
                          <a:pt x="3868" y="40"/>
                        </a:lnTo>
                        <a:lnTo>
                          <a:pt x="3882" y="67"/>
                        </a:lnTo>
                        <a:lnTo>
                          <a:pt x="3888" y="99"/>
                        </a:lnTo>
                        <a:lnTo>
                          <a:pt x="3888" y="3079"/>
                        </a:lnTo>
                        <a:lnTo>
                          <a:pt x="3882" y="3111"/>
                        </a:lnTo>
                        <a:lnTo>
                          <a:pt x="3868" y="3138"/>
                        </a:lnTo>
                        <a:lnTo>
                          <a:pt x="3849" y="3158"/>
                        </a:lnTo>
                        <a:lnTo>
                          <a:pt x="3821" y="3172"/>
                        </a:lnTo>
                        <a:lnTo>
                          <a:pt x="3792" y="3178"/>
                        </a:lnTo>
                        <a:lnTo>
                          <a:pt x="98" y="3178"/>
                        </a:lnTo>
                        <a:lnTo>
                          <a:pt x="67" y="3172"/>
                        </a:lnTo>
                        <a:lnTo>
                          <a:pt x="39" y="3158"/>
                        </a:lnTo>
                        <a:lnTo>
                          <a:pt x="20" y="3138"/>
                        </a:lnTo>
                        <a:lnTo>
                          <a:pt x="6" y="3111"/>
                        </a:lnTo>
                        <a:lnTo>
                          <a:pt x="0" y="3079"/>
                        </a:lnTo>
                        <a:lnTo>
                          <a:pt x="0" y="99"/>
                        </a:lnTo>
                        <a:lnTo>
                          <a:pt x="6" y="67"/>
                        </a:lnTo>
                        <a:lnTo>
                          <a:pt x="20" y="40"/>
                        </a:lnTo>
                        <a:lnTo>
                          <a:pt x="39" y="20"/>
                        </a:lnTo>
                        <a:lnTo>
                          <a:pt x="67" y="6"/>
                        </a:lnTo>
                        <a:lnTo>
                          <a:pt x="98" y="0"/>
                        </a:lnTo>
                        <a:close/>
                      </a:path>
                    </a:pathLst>
                  </a:custGeom>
                  <a:grpFill/>
                  <a:ln w="0">
                    <a:noFill/>
                    <a:prstDash val="solid"/>
                    <a:round/>
                    <a:headEnd/>
                    <a:tailEnd/>
                  </a:ln>
                </p:spPr>
                <p:txBody>
                  <a:bodyPr vert="horz" wrap="square" lIns="146304" tIns="73152" rIns="146304" bIns="73152" numCol="1" anchor="t" anchorCtr="0" compatLnSpc="1">
                    <a:prstTxWarp prst="textNoShape">
                      <a:avLst/>
                    </a:prstTxWarp>
                  </a:bodyPr>
                  <a:lstStyle/>
                  <a:p>
                    <a:endParaRPr lang="en-US" sz="2880" dirty="0">
                      <a:solidFill>
                        <a:prstClr val="white"/>
                      </a:solidFill>
                    </a:endParaRPr>
                  </a:p>
                </p:txBody>
              </p:sp>
              <p:sp>
                <p:nvSpPr>
                  <p:cNvPr id="142" name="Freeform 50"/>
                  <p:cNvSpPr>
                    <a:spLocks/>
                  </p:cNvSpPr>
                  <p:nvPr/>
                </p:nvSpPr>
                <p:spPr bwMode="auto">
                  <a:xfrm>
                    <a:off x="-1771" y="1312"/>
                    <a:ext cx="546" cy="617"/>
                  </a:xfrm>
                  <a:custGeom>
                    <a:avLst/>
                    <a:gdLst>
                      <a:gd name="T0" fmla="*/ 90 w 1092"/>
                      <a:gd name="T1" fmla="*/ 0 h 1236"/>
                      <a:gd name="T2" fmla="*/ 118 w 1092"/>
                      <a:gd name="T3" fmla="*/ 10 h 1236"/>
                      <a:gd name="T4" fmla="*/ 1052 w 1092"/>
                      <a:gd name="T5" fmla="*/ 552 h 1236"/>
                      <a:gd name="T6" fmla="*/ 1072 w 1092"/>
                      <a:gd name="T7" fmla="*/ 566 h 1236"/>
                      <a:gd name="T8" fmla="*/ 1086 w 1092"/>
                      <a:gd name="T9" fmla="*/ 586 h 1236"/>
                      <a:gd name="T10" fmla="*/ 1092 w 1092"/>
                      <a:gd name="T11" fmla="*/ 607 h 1236"/>
                      <a:gd name="T12" fmla="*/ 1092 w 1092"/>
                      <a:gd name="T13" fmla="*/ 631 h 1236"/>
                      <a:gd name="T14" fmla="*/ 1086 w 1092"/>
                      <a:gd name="T15" fmla="*/ 652 h 1236"/>
                      <a:gd name="T16" fmla="*/ 1072 w 1092"/>
                      <a:gd name="T17" fmla="*/ 670 h 1236"/>
                      <a:gd name="T18" fmla="*/ 1052 w 1092"/>
                      <a:gd name="T19" fmla="*/ 686 h 1236"/>
                      <a:gd name="T20" fmla="*/ 118 w 1092"/>
                      <a:gd name="T21" fmla="*/ 1226 h 1236"/>
                      <a:gd name="T22" fmla="*/ 90 w 1092"/>
                      <a:gd name="T23" fmla="*/ 1236 h 1236"/>
                      <a:gd name="T24" fmla="*/ 65 w 1092"/>
                      <a:gd name="T25" fmla="*/ 1236 h 1236"/>
                      <a:gd name="T26" fmla="*/ 39 w 1092"/>
                      <a:gd name="T27" fmla="*/ 1226 h 1236"/>
                      <a:gd name="T28" fmla="*/ 19 w 1092"/>
                      <a:gd name="T29" fmla="*/ 1210 h 1236"/>
                      <a:gd name="T30" fmla="*/ 6 w 1092"/>
                      <a:gd name="T31" fmla="*/ 1186 h 1236"/>
                      <a:gd name="T32" fmla="*/ 0 w 1092"/>
                      <a:gd name="T33" fmla="*/ 1159 h 1236"/>
                      <a:gd name="T34" fmla="*/ 0 w 1092"/>
                      <a:gd name="T35" fmla="*/ 79 h 1236"/>
                      <a:gd name="T36" fmla="*/ 6 w 1092"/>
                      <a:gd name="T37" fmla="*/ 50 h 1236"/>
                      <a:gd name="T38" fmla="*/ 19 w 1092"/>
                      <a:gd name="T39" fmla="*/ 28 h 1236"/>
                      <a:gd name="T40" fmla="*/ 39 w 1092"/>
                      <a:gd name="T41" fmla="*/ 10 h 1236"/>
                      <a:gd name="T42" fmla="*/ 65 w 1092"/>
                      <a:gd name="T43" fmla="*/ 2 h 1236"/>
                      <a:gd name="T44" fmla="*/ 90 w 1092"/>
                      <a:gd name="T45" fmla="*/ 0 h 1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92" h="1236">
                        <a:moveTo>
                          <a:pt x="90" y="0"/>
                        </a:moveTo>
                        <a:lnTo>
                          <a:pt x="118" y="10"/>
                        </a:lnTo>
                        <a:lnTo>
                          <a:pt x="1052" y="552"/>
                        </a:lnTo>
                        <a:lnTo>
                          <a:pt x="1072" y="566"/>
                        </a:lnTo>
                        <a:lnTo>
                          <a:pt x="1086" y="586"/>
                        </a:lnTo>
                        <a:lnTo>
                          <a:pt x="1092" y="607"/>
                        </a:lnTo>
                        <a:lnTo>
                          <a:pt x="1092" y="631"/>
                        </a:lnTo>
                        <a:lnTo>
                          <a:pt x="1086" y="652"/>
                        </a:lnTo>
                        <a:lnTo>
                          <a:pt x="1072" y="670"/>
                        </a:lnTo>
                        <a:lnTo>
                          <a:pt x="1052" y="686"/>
                        </a:lnTo>
                        <a:lnTo>
                          <a:pt x="118" y="1226"/>
                        </a:lnTo>
                        <a:lnTo>
                          <a:pt x="90" y="1236"/>
                        </a:lnTo>
                        <a:lnTo>
                          <a:pt x="65" y="1236"/>
                        </a:lnTo>
                        <a:lnTo>
                          <a:pt x="39" y="1226"/>
                        </a:lnTo>
                        <a:lnTo>
                          <a:pt x="19" y="1210"/>
                        </a:lnTo>
                        <a:lnTo>
                          <a:pt x="6" y="1186"/>
                        </a:lnTo>
                        <a:lnTo>
                          <a:pt x="0" y="1159"/>
                        </a:lnTo>
                        <a:lnTo>
                          <a:pt x="0" y="79"/>
                        </a:lnTo>
                        <a:lnTo>
                          <a:pt x="6" y="50"/>
                        </a:lnTo>
                        <a:lnTo>
                          <a:pt x="19" y="28"/>
                        </a:lnTo>
                        <a:lnTo>
                          <a:pt x="39" y="10"/>
                        </a:lnTo>
                        <a:lnTo>
                          <a:pt x="65" y="2"/>
                        </a:lnTo>
                        <a:lnTo>
                          <a:pt x="90" y="0"/>
                        </a:lnTo>
                        <a:close/>
                      </a:path>
                    </a:pathLst>
                  </a:custGeom>
                  <a:solidFill>
                    <a:srgbClr val="FFFFFF"/>
                  </a:solidFill>
                  <a:ln w="0">
                    <a:noFill/>
                    <a:prstDash val="solid"/>
                    <a:round/>
                    <a:headEnd/>
                    <a:tailEnd/>
                  </a:ln>
                </p:spPr>
                <p:txBody>
                  <a:bodyPr vert="horz" wrap="square" lIns="146304" tIns="73152" rIns="146304" bIns="73152" numCol="1" anchor="t" anchorCtr="0" compatLnSpc="1">
                    <a:prstTxWarp prst="textNoShape">
                      <a:avLst/>
                    </a:prstTxWarp>
                  </a:bodyPr>
                  <a:lstStyle/>
                  <a:p>
                    <a:endParaRPr lang="en-US" sz="2880" dirty="0">
                      <a:solidFill>
                        <a:prstClr val="white"/>
                      </a:solidFill>
                    </a:endParaRPr>
                  </a:p>
                </p:txBody>
              </p:sp>
            </p:grpSp>
            <p:grpSp>
              <p:nvGrpSpPr>
                <p:cNvPr id="135" name="Group 46"/>
                <p:cNvGrpSpPr>
                  <a:grpSpLocks noChangeAspect="1"/>
                </p:cNvGrpSpPr>
                <p:nvPr/>
              </p:nvGrpSpPr>
              <p:grpSpPr bwMode="auto">
                <a:xfrm>
                  <a:off x="726322" y="1974456"/>
                  <a:ext cx="255397" cy="208627"/>
                  <a:chOff x="-2534" y="826"/>
                  <a:chExt cx="1944" cy="1588"/>
                </a:xfrm>
                <a:solidFill>
                  <a:schemeClr val="accent2"/>
                </a:solidFill>
              </p:grpSpPr>
              <p:sp>
                <p:nvSpPr>
                  <p:cNvPr id="139" name="Freeform 49"/>
                  <p:cNvSpPr>
                    <a:spLocks noEditPoints="1"/>
                  </p:cNvSpPr>
                  <p:nvPr/>
                </p:nvSpPr>
                <p:spPr bwMode="auto">
                  <a:xfrm>
                    <a:off x="-2534" y="826"/>
                    <a:ext cx="1944" cy="1588"/>
                  </a:xfrm>
                  <a:custGeom>
                    <a:avLst/>
                    <a:gdLst>
                      <a:gd name="T0" fmla="*/ 3348 w 3888"/>
                      <a:gd name="T1" fmla="*/ 2816 h 3178"/>
                      <a:gd name="T2" fmla="*/ 3383 w 3888"/>
                      <a:gd name="T3" fmla="*/ 3009 h 3178"/>
                      <a:gd name="T4" fmla="*/ 3703 w 3888"/>
                      <a:gd name="T5" fmla="*/ 3009 h 3178"/>
                      <a:gd name="T6" fmla="*/ 3739 w 3888"/>
                      <a:gd name="T7" fmla="*/ 2816 h 3178"/>
                      <a:gd name="T8" fmla="*/ 3440 w 3888"/>
                      <a:gd name="T9" fmla="*/ 2751 h 3178"/>
                      <a:gd name="T10" fmla="*/ 2549 w 3888"/>
                      <a:gd name="T11" fmla="*/ 2816 h 3178"/>
                      <a:gd name="T12" fmla="*/ 2584 w 3888"/>
                      <a:gd name="T13" fmla="*/ 3009 h 3178"/>
                      <a:gd name="T14" fmla="*/ 2904 w 3888"/>
                      <a:gd name="T15" fmla="*/ 3009 h 3178"/>
                      <a:gd name="T16" fmla="*/ 2940 w 3888"/>
                      <a:gd name="T17" fmla="*/ 2816 h 3178"/>
                      <a:gd name="T18" fmla="*/ 2641 w 3888"/>
                      <a:gd name="T19" fmla="*/ 2751 h 3178"/>
                      <a:gd name="T20" fmla="*/ 1750 w 3888"/>
                      <a:gd name="T21" fmla="*/ 2816 h 3178"/>
                      <a:gd name="T22" fmla="*/ 1783 w 3888"/>
                      <a:gd name="T23" fmla="*/ 3009 h 3178"/>
                      <a:gd name="T24" fmla="*/ 2105 w 3888"/>
                      <a:gd name="T25" fmla="*/ 3009 h 3178"/>
                      <a:gd name="T26" fmla="*/ 2138 w 3888"/>
                      <a:gd name="T27" fmla="*/ 2816 h 3178"/>
                      <a:gd name="T28" fmla="*/ 1842 w 3888"/>
                      <a:gd name="T29" fmla="*/ 2751 h 3178"/>
                      <a:gd name="T30" fmla="*/ 948 w 3888"/>
                      <a:gd name="T31" fmla="*/ 2816 h 3178"/>
                      <a:gd name="T32" fmla="*/ 984 w 3888"/>
                      <a:gd name="T33" fmla="*/ 3009 h 3178"/>
                      <a:gd name="T34" fmla="*/ 1304 w 3888"/>
                      <a:gd name="T35" fmla="*/ 3009 h 3178"/>
                      <a:gd name="T36" fmla="*/ 1339 w 3888"/>
                      <a:gd name="T37" fmla="*/ 2816 h 3178"/>
                      <a:gd name="T38" fmla="*/ 1041 w 3888"/>
                      <a:gd name="T39" fmla="*/ 2751 h 3178"/>
                      <a:gd name="T40" fmla="*/ 149 w 3888"/>
                      <a:gd name="T41" fmla="*/ 2816 h 3178"/>
                      <a:gd name="T42" fmla="*/ 185 w 3888"/>
                      <a:gd name="T43" fmla="*/ 3009 h 3178"/>
                      <a:gd name="T44" fmla="*/ 505 w 3888"/>
                      <a:gd name="T45" fmla="*/ 3009 h 3178"/>
                      <a:gd name="T46" fmla="*/ 540 w 3888"/>
                      <a:gd name="T47" fmla="*/ 2816 h 3178"/>
                      <a:gd name="T48" fmla="*/ 242 w 3888"/>
                      <a:gd name="T49" fmla="*/ 2751 h 3178"/>
                      <a:gd name="T50" fmla="*/ 143 w 3888"/>
                      <a:gd name="T51" fmla="*/ 595 h 3178"/>
                      <a:gd name="T52" fmla="*/ 3348 w 3888"/>
                      <a:gd name="T53" fmla="*/ 214 h 3178"/>
                      <a:gd name="T54" fmla="*/ 3383 w 3888"/>
                      <a:gd name="T55" fmla="*/ 405 h 3178"/>
                      <a:gd name="T56" fmla="*/ 3703 w 3888"/>
                      <a:gd name="T57" fmla="*/ 405 h 3178"/>
                      <a:gd name="T58" fmla="*/ 3739 w 3888"/>
                      <a:gd name="T59" fmla="*/ 214 h 3178"/>
                      <a:gd name="T60" fmla="*/ 3440 w 3888"/>
                      <a:gd name="T61" fmla="*/ 148 h 3178"/>
                      <a:gd name="T62" fmla="*/ 2549 w 3888"/>
                      <a:gd name="T63" fmla="*/ 214 h 3178"/>
                      <a:gd name="T64" fmla="*/ 2584 w 3888"/>
                      <a:gd name="T65" fmla="*/ 405 h 3178"/>
                      <a:gd name="T66" fmla="*/ 2904 w 3888"/>
                      <a:gd name="T67" fmla="*/ 405 h 3178"/>
                      <a:gd name="T68" fmla="*/ 2940 w 3888"/>
                      <a:gd name="T69" fmla="*/ 214 h 3178"/>
                      <a:gd name="T70" fmla="*/ 2641 w 3888"/>
                      <a:gd name="T71" fmla="*/ 148 h 3178"/>
                      <a:gd name="T72" fmla="*/ 1750 w 3888"/>
                      <a:gd name="T73" fmla="*/ 214 h 3178"/>
                      <a:gd name="T74" fmla="*/ 1783 w 3888"/>
                      <a:gd name="T75" fmla="*/ 405 h 3178"/>
                      <a:gd name="T76" fmla="*/ 2105 w 3888"/>
                      <a:gd name="T77" fmla="*/ 405 h 3178"/>
                      <a:gd name="T78" fmla="*/ 2138 w 3888"/>
                      <a:gd name="T79" fmla="*/ 214 h 3178"/>
                      <a:gd name="T80" fmla="*/ 1842 w 3888"/>
                      <a:gd name="T81" fmla="*/ 148 h 3178"/>
                      <a:gd name="T82" fmla="*/ 948 w 3888"/>
                      <a:gd name="T83" fmla="*/ 214 h 3178"/>
                      <a:gd name="T84" fmla="*/ 984 w 3888"/>
                      <a:gd name="T85" fmla="*/ 405 h 3178"/>
                      <a:gd name="T86" fmla="*/ 1304 w 3888"/>
                      <a:gd name="T87" fmla="*/ 405 h 3178"/>
                      <a:gd name="T88" fmla="*/ 1339 w 3888"/>
                      <a:gd name="T89" fmla="*/ 214 h 3178"/>
                      <a:gd name="T90" fmla="*/ 1041 w 3888"/>
                      <a:gd name="T91" fmla="*/ 148 h 3178"/>
                      <a:gd name="T92" fmla="*/ 149 w 3888"/>
                      <a:gd name="T93" fmla="*/ 214 h 3178"/>
                      <a:gd name="T94" fmla="*/ 185 w 3888"/>
                      <a:gd name="T95" fmla="*/ 405 h 3178"/>
                      <a:gd name="T96" fmla="*/ 505 w 3888"/>
                      <a:gd name="T97" fmla="*/ 405 h 3178"/>
                      <a:gd name="T98" fmla="*/ 540 w 3888"/>
                      <a:gd name="T99" fmla="*/ 214 h 3178"/>
                      <a:gd name="T100" fmla="*/ 242 w 3888"/>
                      <a:gd name="T101" fmla="*/ 148 h 3178"/>
                      <a:gd name="T102" fmla="*/ 3868 w 3888"/>
                      <a:gd name="T103" fmla="*/ 40 h 3178"/>
                      <a:gd name="T104" fmla="*/ 3868 w 3888"/>
                      <a:gd name="T105" fmla="*/ 3138 h 3178"/>
                      <a:gd name="T106" fmla="*/ 67 w 3888"/>
                      <a:gd name="T107" fmla="*/ 3172 h 3178"/>
                      <a:gd name="T108" fmla="*/ 0 w 3888"/>
                      <a:gd name="T109" fmla="*/ 99 h 3178"/>
                      <a:gd name="T110" fmla="*/ 98 w 3888"/>
                      <a:gd name="T111" fmla="*/ 0 h 3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888" h="3178">
                        <a:moveTo>
                          <a:pt x="3440" y="2751"/>
                        </a:moveTo>
                        <a:lnTo>
                          <a:pt x="3411" y="2755"/>
                        </a:lnTo>
                        <a:lnTo>
                          <a:pt x="3383" y="2769"/>
                        </a:lnTo>
                        <a:lnTo>
                          <a:pt x="3362" y="2791"/>
                        </a:lnTo>
                        <a:lnTo>
                          <a:pt x="3348" y="2816"/>
                        </a:lnTo>
                        <a:lnTo>
                          <a:pt x="3344" y="2848"/>
                        </a:lnTo>
                        <a:lnTo>
                          <a:pt x="3344" y="2930"/>
                        </a:lnTo>
                        <a:lnTo>
                          <a:pt x="3348" y="2962"/>
                        </a:lnTo>
                        <a:lnTo>
                          <a:pt x="3362" y="2987"/>
                        </a:lnTo>
                        <a:lnTo>
                          <a:pt x="3383" y="3009"/>
                        </a:lnTo>
                        <a:lnTo>
                          <a:pt x="3411" y="3022"/>
                        </a:lnTo>
                        <a:lnTo>
                          <a:pt x="3440" y="3026"/>
                        </a:lnTo>
                        <a:lnTo>
                          <a:pt x="3646" y="3026"/>
                        </a:lnTo>
                        <a:lnTo>
                          <a:pt x="3678" y="3022"/>
                        </a:lnTo>
                        <a:lnTo>
                          <a:pt x="3703" y="3009"/>
                        </a:lnTo>
                        <a:lnTo>
                          <a:pt x="3725" y="2987"/>
                        </a:lnTo>
                        <a:lnTo>
                          <a:pt x="3739" y="2962"/>
                        </a:lnTo>
                        <a:lnTo>
                          <a:pt x="3745" y="2930"/>
                        </a:lnTo>
                        <a:lnTo>
                          <a:pt x="3745" y="2848"/>
                        </a:lnTo>
                        <a:lnTo>
                          <a:pt x="3739" y="2816"/>
                        </a:lnTo>
                        <a:lnTo>
                          <a:pt x="3725" y="2791"/>
                        </a:lnTo>
                        <a:lnTo>
                          <a:pt x="3703" y="2769"/>
                        </a:lnTo>
                        <a:lnTo>
                          <a:pt x="3678" y="2755"/>
                        </a:lnTo>
                        <a:lnTo>
                          <a:pt x="3646" y="2751"/>
                        </a:lnTo>
                        <a:lnTo>
                          <a:pt x="3440" y="2751"/>
                        </a:lnTo>
                        <a:close/>
                        <a:moveTo>
                          <a:pt x="2641" y="2751"/>
                        </a:moveTo>
                        <a:lnTo>
                          <a:pt x="2610" y="2755"/>
                        </a:lnTo>
                        <a:lnTo>
                          <a:pt x="2584" y="2769"/>
                        </a:lnTo>
                        <a:lnTo>
                          <a:pt x="2563" y="2791"/>
                        </a:lnTo>
                        <a:lnTo>
                          <a:pt x="2549" y="2816"/>
                        </a:lnTo>
                        <a:lnTo>
                          <a:pt x="2545" y="2848"/>
                        </a:lnTo>
                        <a:lnTo>
                          <a:pt x="2545" y="2930"/>
                        </a:lnTo>
                        <a:lnTo>
                          <a:pt x="2549" y="2962"/>
                        </a:lnTo>
                        <a:lnTo>
                          <a:pt x="2563" y="2987"/>
                        </a:lnTo>
                        <a:lnTo>
                          <a:pt x="2584" y="3009"/>
                        </a:lnTo>
                        <a:lnTo>
                          <a:pt x="2610" y="3022"/>
                        </a:lnTo>
                        <a:lnTo>
                          <a:pt x="2641" y="3026"/>
                        </a:lnTo>
                        <a:lnTo>
                          <a:pt x="2847" y="3026"/>
                        </a:lnTo>
                        <a:lnTo>
                          <a:pt x="2877" y="3022"/>
                        </a:lnTo>
                        <a:lnTo>
                          <a:pt x="2904" y="3009"/>
                        </a:lnTo>
                        <a:lnTo>
                          <a:pt x="2926" y="2987"/>
                        </a:lnTo>
                        <a:lnTo>
                          <a:pt x="2940" y="2962"/>
                        </a:lnTo>
                        <a:lnTo>
                          <a:pt x="2943" y="2930"/>
                        </a:lnTo>
                        <a:lnTo>
                          <a:pt x="2943" y="2848"/>
                        </a:lnTo>
                        <a:lnTo>
                          <a:pt x="2940" y="2816"/>
                        </a:lnTo>
                        <a:lnTo>
                          <a:pt x="2926" y="2791"/>
                        </a:lnTo>
                        <a:lnTo>
                          <a:pt x="2904" y="2769"/>
                        </a:lnTo>
                        <a:lnTo>
                          <a:pt x="2877" y="2755"/>
                        </a:lnTo>
                        <a:lnTo>
                          <a:pt x="2847" y="2751"/>
                        </a:lnTo>
                        <a:lnTo>
                          <a:pt x="2641" y="2751"/>
                        </a:lnTo>
                        <a:close/>
                        <a:moveTo>
                          <a:pt x="1842" y="2751"/>
                        </a:moveTo>
                        <a:lnTo>
                          <a:pt x="1810" y="2755"/>
                        </a:lnTo>
                        <a:lnTo>
                          <a:pt x="1783" y="2769"/>
                        </a:lnTo>
                        <a:lnTo>
                          <a:pt x="1763" y="2791"/>
                        </a:lnTo>
                        <a:lnTo>
                          <a:pt x="1750" y="2816"/>
                        </a:lnTo>
                        <a:lnTo>
                          <a:pt x="1744" y="2848"/>
                        </a:lnTo>
                        <a:lnTo>
                          <a:pt x="1744" y="2930"/>
                        </a:lnTo>
                        <a:lnTo>
                          <a:pt x="1750" y="2962"/>
                        </a:lnTo>
                        <a:lnTo>
                          <a:pt x="1763" y="2987"/>
                        </a:lnTo>
                        <a:lnTo>
                          <a:pt x="1783" y="3009"/>
                        </a:lnTo>
                        <a:lnTo>
                          <a:pt x="1810" y="3022"/>
                        </a:lnTo>
                        <a:lnTo>
                          <a:pt x="1842" y="3026"/>
                        </a:lnTo>
                        <a:lnTo>
                          <a:pt x="2046" y="3026"/>
                        </a:lnTo>
                        <a:lnTo>
                          <a:pt x="2078" y="3022"/>
                        </a:lnTo>
                        <a:lnTo>
                          <a:pt x="2105" y="3009"/>
                        </a:lnTo>
                        <a:lnTo>
                          <a:pt x="2125" y="2987"/>
                        </a:lnTo>
                        <a:lnTo>
                          <a:pt x="2138" y="2962"/>
                        </a:lnTo>
                        <a:lnTo>
                          <a:pt x="2144" y="2930"/>
                        </a:lnTo>
                        <a:lnTo>
                          <a:pt x="2144" y="2848"/>
                        </a:lnTo>
                        <a:lnTo>
                          <a:pt x="2138" y="2816"/>
                        </a:lnTo>
                        <a:lnTo>
                          <a:pt x="2125" y="2791"/>
                        </a:lnTo>
                        <a:lnTo>
                          <a:pt x="2105" y="2769"/>
                        </a:lnTo>
                        <a:lnTo>
                          <a:pt x="2078" y="2755"/>
                        </a:lnTo>
                        <a:lnTo>
                          <a:pt x="2046" y="2751"/>
                        </a:lnTo>
                        <a:lnTo>
                          <a:pt x="1842" y="2751"/>
                        </a:lnTo>
                        <a:close/>
                        <a:moveTo>
                          <a:pt x="1041" y="2751"/>
                        </a:moveTo>
                        <a:lnTo>
                          <a:pt x="1011" y="2755"/>
                        </a:lnTo>
                        <a:lnTo>
                          <a:pt x="984" y="2769"/>
                        </a:lnTo>
                        <a:lnTo>
                          <a:pt x="962" y="2791"/>
                        </a:lnTo>
                        <a:lnTo>
                          <a:pt x="948" y="2816"/>
                        </a:lnTo>
                        <a:lnTo>
                          <a:pt x="945" y="2848"/>
                        </a:lnTo>
                        <a:lnTo>
                          <a:pt x="945" y="2930"/>
                        </a:lnTo>
                        <a:lnTo>
                          <a:pt x="948" y="2962"/>
                        </a:lnTo>
                        <a:lnTo>
                          <a:pt x="962" y="2987"/>
                        </a:lnTo>
                        <a:lnTo>
                          <a:pt x="984" y="3009"/>
                        </a:lnTo>
                        <a:lnTo>
                          <a:pt x="1011" y="3022"/>
                        </a:lnTo>
                        <a:lnTo>
                          <a:pt x="1041" y="3026"/>
                        </a:lnTo>
                        <a:lnTo>
                          <a:pt x="1247" y="3026"/>
                        </a:lnTo>
                        <a:lnTo>
                          <a:pt x="1278" y="3022"/>
                        </a:lnTo>
                        <a:lnTo>
                          <a:pt x="1304" y="3009"/>
                        </a:lnTo>
                        <a:lnTo>
                          <a:pt x="1325" y="2987"/>
                        </a:lnTo>
                        <a:lnTo>
                          <a:pt x="1339" y="2962"/>
                        </a:lnTo>
                        <a:lnTo>
                          <a:pt x="1343" y="2930"/>
                        </a:lnTo>
                        <a:lnTo>
                          <a:pt x="1343" y="2848"/>
                        </a:lnTo>
                        <a:lnTo>
                          <a:pt x="1339" y="2816"/>
                        </a:lnTo>
                        <a:lnTo>
                          <a:pt x="1325" y="2791"/>
                        </a:lnTo>
                        <a:lnTo>
                          <a:pt x="1304" y="2769"/>
                        </a:lnTo>
                        <a:lnTo>
                          <a:pt x="1278" y="2755"/>
                        </a:lnTo>
                        <a:lnTo>
                          <a:pt x="1247" y="2751"/>
                        </a:lnTo>
                        <a:lnTo>
                          <a:pt x="1041" y="2751"/>
                        </a:lnTo>
                        <a:close/>
                        <a:moveTo>
                          <a:pt x="242" y="2751"/>
                        </a:moveTo>
                        <a:lnTo>
                          <a:pt x="210" y="2755"/>
                        </a:lnTo>
                        <a:lnTo>
                          <a:pt x="185" y="2769"/>
                        </a:lnTo>
                        <a:lnTo>
                          <a:pt x="163" y="2791"/>
                        </a:lnTo>
                        <a:lnTo>
                          <a:pt x="149" y="2816"/>
                        </a:lnTo>
                        <a:lnTo>
                          <a:pt x="143" y="2848"/>
                        </a:lnTo>
                        <a:lnTo>
                          <a:pt x="143" y="2930"/>
                        </a:lnTo>
                        <a:lnTo>
                          <a:pt x="149" y="2962"/>
                        </a:lnTo>
                        <a:lnTo>
                          <a:pt x="163" y="2987"/>
                        </a:lnTo>
                        <a:lnTo>
                          <a:pt x="185" y="3009"/>
                        </a:lnTo>
                        <a:lnTo>
                          <a:pt x="210" y="3022"/>
                        </a:lnTo>
                        <a:lnTo>
                          <a:pt x="242" y="3026"/>
                        </a:lnTo>
                        <a:lnTo>
                          <a:pt x="448" y="3026"/>
                        </a:lnTo>
                        <a:lnTo>
                          <a:pt x="477" y="3022"/>
                        </a:lnTo>
                        <a:lnTo>
                          <a:pt x="505" y="3009"/>
                        </a:lnTo>
                        <a:lnTo>
                          <a:pt x="526" y="2987"/>
                        </a:lnTo>
                        <a:lnTo>
                          <a:pt x="540" y="2962"/>
                        </a:lnTo>
                        <a:lnTo>
                          <a:pt x="544" y="2930"/>
                        </a:lnTo>
                        <a:lnTo>
                          <a:pt x="544" y="2848"/>
                        </a:lnTo>
                        <a:lnTo>
                          <a:pt x="540" y="2816"/>
                        </a:lnTo>
                        <a:lnTo>
                          <a:pt x="526" y="2791"/>
                        </a:lnTo>
                        <a:lnTo>
                          <a:pt x="505" y="2769"/>
                        </a:lnTo>
                        <a:lnTo>
                          <a:pt x="477" y="2755"/>
                        </a:lnTo>
                        <a:lnTo>
                          <a:pt x="448" y="2751"/>
                        </a:lnTo>
                        <a:lnTo>
                          <a:pt x="242" y="2751"/>
                        </a:lnTo>
                        <a:close/>
                        <a:moveTo>
                          <a:pt x="143" y="595"/>
                        </a:moveTo>
                        <a:lnTo>
                          <a:pt x="143" y="2600"/>
                        </a:lnTo>
                        <a:lnTo>
                          <a:pt x="3745" y="2600"/>
                        </a:lnTo>
                        <a:lnTo>
                          <a:pt x="3745" y="595"/>
                        </a:lnTo>
                        <a:lnTo>
                          <a:pt x="143" y="595"/>
                        </a:lnTo>
                        <a:close/>
                        <a:moveTo>
                          <a:pt x="3440" y="148"/>
                        </a:moveTo>
                        <a:lnTo>
                          <a:pt x="3411" y="154"/>
                        </a:lnTo>
                        <a:lnTo>
                          <a:pt x="3383" y="167"/>
                        </a:lnTo>
                        <a:lnTo>
                          <a:pt x="3362" y="187"/>
                        </a:lnTo>
                        <a:lnTo>
                          <a:pt x="3348" y="214"/>
                        </a:lnTo>
                        <a:lnTo>
                          <a:pt x="3344" y="246"/>
                        </a:lnTo>
                        <a:lnTo>
                          <a:pt x="3344" y="326"/>
                        </a:lnTo>
                        <a:lnTo>
                          <a:pt x="3348" y="358"/>
                        </a:lnTo>
                        <a:lnTo>
                          <a:pt x="3362" y="385"/>
                        </a:lnTo>
                        <a:lnTo>
                          <a:pt x="3383" y="405"/>
                        </a:lnTo>
                        <a:lnTo>
                          <a:pt x="3411" y="419"/>
                        </a:lnTo>
                        <a:lnTo>
                          <a:pt x="3440" y="425"/>
                        </a:lnTo>
                        <a:lnTo>
                          <a:pt x="3646" y="425"/>
                        </a:lnTo>
                        <a:lnTo>
                          <a:pt x="3678" y="419"/>
                        </a:lnTo>
                        <a:lnTo>
                          <a:pt x="3703" y="405"/>
                        </a:lnTo>
                        <a:lnTo>
                          <a:pt x="3725" y="385"/>
                        </a:lnTo>
                        <a:lnTo>
                          <a:pt x="3739" y="358"/>
                        </a:lnTo>
                        <a:lnTo>
                          <a:pt x="3745" y="326"/>
                        </a:lnTo>
                        <a:lnTo>
                          <a:pt x="3745" y="246"/>
                        </a:lnTo>
                        <a:lnTo>
                          <a:pt x="3739" y="214"/>
                        </a:lnTo>
                        <a:lnTo>
                          <a:pt x="3725" y="187"/>
                        </a:lnTo>
                        <a:lnTo>
                          <a:pt x="3703" y="167"/>
                        </a:lnTo>
                        <a:lnTo>
                          <a:pt x="3678" y="154"/>
                        </a:lnTo>
                        <a:lnTo>
                          <a:pt x="3646" y="148"/>
                        </a:lnTo>
                        <a:lnTo>
                          <a:pt x="3440" y="148"/>
                        </a:lnTo>
                        <a:close/>
                        <a:moveTo>
                          <a:pt x="2641" y="148"/>
                        </a:moveTo>
                        <a:lnTo>
                          <a:pt x="2610" y="154"/>
                        </a:lnTo>
                        <a:lnTo>
                          <a:pt x="2584" y="167"/>
                        </a:lnTo>
                        <a:lnTo>
                          <a:pt x="2563" y="187"/>
                        </a:lnTo>
                        <a:lnTo>
                          <a:pt x="2549" y="214"/>
                        </a:lnTo>
                        <a:lnTo>
                          <a:pt x="2545" y="246"/>
                        </a:lnTo>
                        <a:lnTo>
                          <a:pt x="2545" y="326"/>
                        </a:lnTo>
                        <a:lnTo>
                          <a:pt x="2549" y="358"/>
                        </a:lnTo>
                        <a:lnTo>
                          <a:pt x="2563" y="385"/>
                        </a:lnTo>
                        <a:lnTo>
                          <a:pt x="2584" y="405"/>
                        </a:lnTo>
                        <a:lnTo>
                          <a:pt x="2610" y="419"/>
                        </a:lnTo>
                        <a:lnTo>
                          <a:pt x="2641" y="425"/>
                        </a:lnTo>
                        <a:lnTo>
                          <a:pt x="2847" y="425"/>
                        </a:lnTo>
                        <a:lnTo>
                          <a:pt x="2877" y="419"/>
                        </a:lnTo>
                        <a:lnTo>
                          <a:pt x="2904" y="405"/>
                        </a:lnTo>
                        <a:lnTo>
                          <a:pt x="2926" y="385"/>
                        </a:lnTo>
                        <a:lnTo>
                          <a:pt x="2940" y="358"/>
                        </a:lnTo>
                        <a:lnTo>
                          <a:pt x="2943" y="326"/>
                        </a:lnTo>
                        <a:lnTo>
                          <a:pt x="2943" y="246"/>
                        </a:lnTo>
                        <a:lnTo>
                          <a:pt x="2940" y="214"/>
                        </a:lnTo>
                        <a:lnTo>
                          <a:pt x="2926" y="187"/>
                        </a:lnTo>
                        <a:lnTo>
                          <a:pt x="2904" y="167"/>
                        </a:lnTo>
                        <a:lnTo>
                          <a:pt x="2877" y="154"/>
                        </a:lnTo>
                        <a:lnTo>
                          <a:pt x="2847" y="148"/>
                        </a:lnTo>
                        <a:lnTo>
                          <a:pt x="2641" y="148"/>
                        </a:lnTo>
                        <a:close/>
                        <a:moveTo>
                          <a:pt x="1842" y="148"/>
                        </a:moveTo>
                        <a:lnTo>
                          <a:pt x="1810" y="154"/>
                        </a:lnTo>
                        <a:lnTo>
                          <a:pt x="1783" y="167"/>
                        </a:lnTo>
                        <a:lnTo>
                          <a:pt x="1763" y="187"/>
                        </a:lnTo>
                        <a:lnTo>
                          <a:pt x="1750" y="214"/>
                        </a:lnTo>
                        <a:lnTo>
                          <a:pt x="1744" y="246"/>
                        </a:lnTo>
                        <a:lnTo>
                          <a:pt x="1744" y="326"/>
                        </a:lnTo>
                        <a:lnTo>
                          <a:pt x="1750" y="358"/>
                        </a:lnTo>
                        <a:lnTo>
                          <a:pt x="1763" y="385"/>
                        </a:lnTo>
                        <a:lnTo>
                          <a:pt x="1783" y="405"/>
                        </a:lnTo>
                        <a:lnTo>
                          <a:pt x="1810" y="419"/>
                        </a:lnTo>
                        <a:lnTo>
                          <a:pt x="1842" y="425"/>
                        </a:lnTo>
                        <a:lnTo>
                          <a:pt x="2046" y="425"/>
                        </a:lnTo>
                        <a:lnTo>
                          <a:pt x="2078" y="419"/>
                        </a:lnTo>
                        <a:lnTo>
                          <a:pt x="2105" y="405"/>
                        </a:lnTo>
                        <a:lnTo>
                          <a:pt x="2125" y="385"/>
                        </a:lnTo>
                        <a:lnTo>
                          <a:pt x="2138" y="358"/>
                        </a:lnTo>
                        <a:lnTo>
                          <a:pt x="2144" y="326"/>
                        </a:lnTo>
                        <a:lnTo>
                          <a:pt x="2144" y="246"/>
                        </a:lnTo>
                        <a:lnTo>
                          <a:pt x="2138" y="214"/>
                        </a:lnTo>
                        <a:lnTo>
                          <a:pt x="2125" y="187"/>
                        </a:lnTo>
                        <a:lnTo>
                          <a:pt x="2105" y="167"/>
                        </a:lnTo>
                        <a:lnTo>
                          <a:pt x="2078" y="154"/>
                        </a:lnTo>
                        <a:lnTo>
                          <a:pt x="2046" y="148"/>
                        </a:lnTo>
                        <a:lnTo>
                          <a:pt x="1842" y="148"/>
                        </a:lnTo>
                        <a:close/>
                        <a:moveTo>
                          <a:pt x="1041" y="148"/>
                        </a:moveTo>
                        <a:lnTo>
                          <a:pt x="1011" y="154"/>
                        </a:lnTo>
                        <a:lnTo>
                          <a:pt x="984" y="167"/>
                        </a:lnTo>
                        <a:lnTo>
                          <a:pt x="962" y="187"/>
                        </a:lnTo>
                        <a:lnTo>
                          <a:pt x="948" y="214"/>
                        </a:lnTo>
                        <a:lnTo>
                          <a:pt x="945" y="246"/>
                        </a:lnTo>
                        <a:lnTo>
                          <a:pt x="945" y="326"/>
                        </a:lnTo>
                        <a:lnTo>
                          <a:pt x="948" y="358"/>
                        </a:lnTo>
                        <a:lnTo>
                          <a:pt x="962" y="385"/>
                        </a:lnTo>
                        <a:lnTo>
                          <a:pt x="984" y="405"/>
                        </a:lnTo>
                        <a:lnTo>
                          <a:pt x="1011" y="419"/>
                        </a:lnTo>
                        <a:lnTo>
                          <a:pt x="1041" y="425"/>
                        </a:lnTo>
                        <a:lnTo>
                          <a:pt x="1247" y="425"/>
                        </a:lnTo>
                        <a:lnTo>
                          <a:pt x="1278" y="419"/>
                        </a:lnTo>
                        <a:lnTo>
                          <a:pt x="1304" y="405"/>
                        </a:lnTo>
                        <a:lnTo>
                          <a:pt x="1325" y="385"/>
                        </a:lnTo>
                        <a:lnTo>
                          <a:pt x="1339" y="358"/>
                        </a:lnTo>
                        <a:lnTo>
                          <a:pt x="1343" y="326"/>
                        </a:lnTo>
                        <a:lnTo>
                          <a:pt x="1343" y="246"/>
                        </a:lnTo>
                        <a:lnTo>
                          <a:pt x="1339" y="214"/>
                        </a:lnTo>
                        <a:lnTo>
                          <a:pt x="1325" y="187"/>
                        </a:lnTo>
                        <a:lnTo>
                          <a:pt x="1304" y="167"/>
                        </a:lnTo>
                        <a:lnTo>
                          <a:pt x="1278" y="154"/>
                        </a:lnTo>
                        <a:lnTo>
                          <a:pt x="1247" y="148"/>
                        </a:lnTo>
                        <a:lnTo>
                          <a:pt x="1041" y="148"/>
                        </a:lnTo>
                        <a:close/>
                        <a:moveTo>
                          <a:pt x="242" y="148"/>
                        </a:moveTo>
                        <a:lnTo>
                          <a:pt x="210" y="154"/>
                        </a:lnTo>
                        <a:lnTo>
                          <a:pt x="185" y="167"/>
                        </a:lnTo>
                        <a:lnTo>
                          <a:pt x="163" y="187"/>
                        </a:lnTo>
                        <a:lnTo>
                          <a:pt x="149" y="214"/>
                        </a:lnTo>
                        <a:lnTo>
                          <a:pt x="143" y="246"/>
                        </a:lnTo>
                        <a:lnTo>
                          <a:pt x="143" y="326"/>
                        </a:lnTo>
                        <a:lnTo>
                          <a:pt x="149" y="358"/>
                        </a:lnTo>
                        <a:lnTo>
                          <a:pt x="163" y="385"/>
                        </a:lnTo>
                        <a:lnTo>
                          <a:pt x="185" y="405"/>
                        </a:lnTo>
                        <a:lnTo>
                          <a:pt x="210" y="419"/>
                        </a:lnTo>
                        <a:lnTo>
                          <a:pt x="242" y="425"/>
                        </a:lnTo>
                        <a:lnTo>
                          <a:pt x="448" y="425"/>
                        </a:lnTo>
                        <a:lnTo>
                          <a:pt x="477" y="419"/>
                        </a:lnTo>
                        <a:lnTo>
                          <a:pt x="505" y="405"/>
                        </a:lnTo>
                        <a:lnTo>
                          <a:pt x="526" y="385"/>
                        </a:lnTo>
                        <a:lnTo>
                          <a:pt x="540" y="358"/>
                        </a:lnTo>
                        <a:lnTo>
                          <a:pt x="544" y="326"/>
                        </a:lnTo>
                        <a:lnTo>
                          <a:pt x="544" y="246"/>
                        </a:lnTo>
                        <a:lnTo>
                          <a:pt x="540" y="214"/>
                        </a:lnTo>
                        <a:lnTo>
                          <a:pt x="526" y="187"/>
                        </a:lnTo>
                        <a:lnTo>
                          <a:pt x="505" y="167"/>
                        </a:lnTo>
                        <a:lnTo>
                          <a:pt x="477" y="154"/>
                        </a:lnTo>
                        <a:lnTo>
                          <a:pt x="448" y="148"/>
                        </a:lnTo>
                        <a:lnTo>
                          <a:pt x="242" y="148"/>
                        </a:lnTo>
                        <a:close/>
                        <a:moveTo>
                          <a:pt x="98" y="0"/>
                        </a:moveTo>
                        <a:lnTo>
                          <a:pt x="3792" y="0"/>
                        </a:lnTo>
                        <a:lnTo>
                          <a:pt x="3821" y="6"/>
                        </a:lnTo>
                        <a:lnTo>
                          <a:pt x="3849" y="20"/>
                        </a:lnTo>
                        <a:lnTo>
                          <a:pt x="3868" y="40"/>
                        </a:lnTo>
                        <a:lnTo>
                          <a:pt x="3882" y="67"/>
                        </a:lnTo>
                        <a:lnTo>
                          <a:pt x="3888" y="99"/>
                        </a:lnTo>
                        <a:lnTo>
                          <a:pt x="3888" y="3079"/>
                        </a:lnTo>
                        <a:lnTo>
                          <a:pt x="3882" y="3111"/>
                        </a:lnTo>
                        <a:lnTo>
                          <a:pt x="3868" y="3138"/>
                        </a:lnTo>
                        <a:lnTo>
                          <a:pt x="3849" y="3158"/>
                        </a:lnTo>
                        <a:lnTo>
                          <a:pt x="3821" y="3172"/>
                        </a:lnTo>
                        <a:lnTo>
                          <a:pt x="3792" y="3178"/>
                        </a:lnTo>
                        <a:lnTo>
                          <a:pt x="98" y="3178"/>
                        </a:lnTo>
                        <a:lnTo>
                          <a:pt x="67" y="3172"/>
                        </a:lnTo>
                        <a:lnTo>
                          <a:pt x="39" y="3158"/>
                        </a:lnTo>
                        <a:lnTo>
                          <a:pt x="20" y="3138"/>
                        </a:lnTo>
                        <a:lnTo>
                          <a:pt x="6" y="3111"/>
                        </a:lnTo>
                        <a:lnTo>
                          <a:pt x="0" y="3079"/>
                        </a:lnTo>
                        <a:lnTo>
                          <a:pt x="0" y="99"/>
                        </a:lnTo>
                        <a:lnTo>
                          <a:pt x="6" y="67"/>
                        </a:lnTo>
                        <a:lnTo>
                          <a:pt x="20" y="40"/>
                        </a:lnTo>
                        <a:lnTo>
                          <a:pt x="39" y="20"/>
                        </a:lnTo>
                        <a:lnTo>
                          <a:pt x="67" y="6"/>
                        </a:lnTo>
                        <a:lnTo>
                          <a:pt x="98" y="0"/>
                        </a:lnTo>
                        <a:close/>
                      </a:path>
                    </a:pathLst>
                  </a:custGeom>
                  <a:grpFill/>
                  <a:ln w="0">
                    <a:noFill/>
                    <a:prstDash val="solid"/>
                    <a:round/>
                    <a:headEnd/>
                    <a:tailEnd/>
                  </a:ln>
                </p:spPr>
                <p:txBody>
                  <a:bodyPr vert="horz" wrap="square" lIns="146304" tIns="73152" rIns="146304" bIns="73152" numCol="1" anchor="t" anchorCtr="0" compatLnSpc="1">
                    <a:prstTxWarp prst="textNoShape">
                      <a:avLst/>
                    </a:prstTxWarp>
                  </a:bodyPr>
                  <a:lstStyle/>
                  <a:p>
                    <a:endParaRPr lang="en-US" sz="2880" dirty="0">
                      <a:solidFill>
                        <a:prstClr val="white"/>
                      </a:solidFill>
                    </a:endParaRPr>
                  </a:p>
                </p:txBody>
              </p:sp>
              <p:sp>
                <p:nvSpPr>
                  <p:cNvPr id="140" name="Freeform 50"/>
                  <p:cNvSpPr>
                    <a:spLocks/>
                  </p:cNvSpPr>
                  <p:nvPr/>
                </p:nvSpPr>
                <p:spPr bwMode="auto">
                  <a:xfrm>
                    <a:off x="-1771" y="1312"/>
                    <a:ext cx="546" cy="617"/>
                  </a:xfrm>
                  <a:custGeom>
                    <a:avLst/>
                    <a:gdLst>
                      <a:gd name="T0" fmla="*/ 90 w 1092"/>
                      <a:gd name="T1" fmla="*/ 0 h 1236"/>
                      <a:gd name="T2" fmla="*/ 118 w 1092"/>
                      <a:gd name="T3" fmla="*/ 10 h 1236"/>
                      <a:gd name="T4" fmla="*/ 1052 w 1092"/>
                      <a:gd name="T5" fmla="*/ 552 h 1236"/>
                      <a:gd name="T6" fmla="*/ 1072 w 1092"/>
                      <a:gd name="T7" fmla="*/ 566 h 1236"/>
                      <a:gd name="T8" fmla="*/ 1086 w 1092"/>
                      <a:gd name="T9" fmla="*/ 586 h 1236"/>
                      <a:gd name="T10" fmla="*/ 1092 w 1092"/>
                      <a:gd name="T11" fmla="*/ 607 h 1236"/>
                      <a:gd name="T12" fmla="*/ 1092 w 1092"/>
                      <a:gd name="T13" fmla="*/ 631 h 1236"/>
                      <a:gd name="T14" fmla="*/ 1086 w 1092"/>
                      <a:gd name="T15" fmla="*/ 652 h 1236"/>
                      <a:gd name="T16" fmla="*/ 1072 w 1092"/>
                      <a:gd name="T17" fmla="*/ 670 h 1236"/>
                      <a:gd name="T18" fmla="*/ 1052 w 1092"/>
                      <a:gd name="T19" fmla="*/ 686 h 1236"/>
                      <a:gd name="T20" fmla="*/ 118 w 1092"/>
                      <a:gd name="T21" fmla="*/ 1226 h 1236"/>
                      <a:gd name="T22" fmla="*/ 90 w 1092"/>
                      <a:gd name="T23" fmla="*/ 1236 h 1236"/>
                      <a:gd name="T24" fmla="*/ 65 w 1092"/>
                      <a:gd name="T25" fmla="*/ 1236 h 1236"/>
                      <a:gd name="T26" fmla="*/ 39 w 1092"/>
                      <a:gd name="T27" fmla="*/ 1226 h 1236"/>
                      <a:gd name="T28" fmla="*/ 19 w 1092"/>
                      <a:gd name="T29" fmla="*/ 1210 h 1236"/>
                      <a:gd name="T30" fmla="*/ 6 w 1092"/>
                      <a:gd name="T31" fmla="*/ 1186 h 1236"/>
                      <a:gd name="T32" fmla="*/ 0 w 1092"/>
                      <a:gd name="T33" fmla="*/ 1159 h 1236"/>
                      <a:gd name="T34" fmla="*/ 0 w 1092"/>
                      <a:gd name="T35" fmla="*/ 79 h 1236"/>
                      <a:gd name="T36" fmla="*/ 6 w 1092"/>
                      <a:gd name="T37" fmla="*/ 50 h 1236"/>
                      <a:gd name="T38" fmla="*/ 19 w 1092"/>
                      <a:gd name="T39" fmla="*/ 28 h 1236"/>
                      <a:gd name="T40" fmla="*/ 39 w 1092"/>
                      <a:gd name="T41" fmla="*/ 10 h 1236"/>
                      <a:gd name="T42" fmla="*/ 65 w 1092"/>
                      <a:gd name="T43" fmla="*/ 2 h 1236"/>
                      <a:gd name="T44" fmla="*/ 90 w 1092"/>
                      <a:gd name="T45" fmla="*/ 0 h 1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92" h="1236">
                        <a:moveTo>
                          <a:pt x="90" y="0"/>
                        </a:moveTo>
                        <a:lnTo>
                          <a:pt x="118" y="10"/>
                        </a:lnTo>
                        <a:lnTo>
                          <a:pt x="1052" y="552"/>
                        </a:lnTo>
                        <a:lnTo>
                          <a:pt x="1072" y="566"/>
                        </a:lnTo>
                        <a:lnTo>
                          <a:pt x="1086" y="586"/>
                        </a:lnTo>
                        <a:lnTo>
                          <a:pt x="1092" y="607"/>
                        </a:lnTo>
                        <a:lnTo>
                          <a:pt x="1092" y="631"/>
                        </a:lnTo>
                        <a:lnTo>
                          <a:pt x="1086" y="652"/>
                        </a:lnTo>
                        <a:lnTo>
                          <a:pt x="1072" y="670"/>
                        </a:lnTo>
                        <a:lnTo>
                          <a:pt x="1052" y="686"/>
                        </a:lnTo>
                        <a:lnTo>
                          <a:pt x="118" y="1226"/>
                        </a:lnTo>
                        <a:lnTo>
                          <a:pt x="90" y="1236"/>
                        </a:lnTo>
                        <a:lnTo>
                          <a:pt x="65" y="1236"/>
                        </a:lnTo>
                        <a:lnTo>
                          <a:pt x="39" y="1226"/>
                        </a:lnTo>
                        <a:lnTo>
                          <a:pt x="19" y="1210"/>
                        </a:lnTo>
                        <a:lnTo>
                          <a:pt x="6" y="1186"/>
                        </a:lnTo>
                        <a:lnTo>
                          <a:pt x="0" y="1159"/>
                        </a:lnTo>
                        <a:lnTo>
                          <a:pt x="0" y="79"/>
                        </a:lnTo>
                        <a:lnTo>
                          <a:pt x="6" y="50"/>
                        </a:lnTo>
                        <a:lnTo>
                          <a:pt x="19" y="28"/>
                        </a:lnTo>
                        <a:lnTo>
                          <a:pt x="39" y="10"/>
                        </a:lnTo>
                        <a:lnTo>
                          <a:pt x="65" y="2"/>
                        </a:lnTo>
                        <a:lnTo>
                          <a:pt x="90" y="0"/>
                        </a:lnTo>
                        <a:close/>
                      </a:path>
                    </a:pathLst>
                  </a:custGeom>
                  <a:solidFill>
                    <a:srgbClr val="FFFFFF"/>
                  </a:solidFill>
                  <a:ln w="0">
                    <a:noFill/>
                    <a:prstDash val="solid"/>
                    <a:round/>
                    <a:headEnd/>
                    <a:tailEnd/>
                  </a:ln>
                </p:spPr>
                <p:txBody>
                  <a:bodyPr vert="horz" wrap="square" lIns="146304" tIns="73152" rIns="146304" bIns="73152" numCol="1" anchor="t" anchorCtr="0" compatLnSpc="1">
                    <a:prstTxWarp prst="textNoShape">
                      <a:avLst/>
                    </a:prstTxWarp>
                  </a:bodyPr>
                  <a:lstStyle/>
                  <a:p>
                    <a:endParaRPr lang="en-US" sz="2880" dirty="0">
                      <a:solidFill>
                        <a:prstClr val="white"/>
                      </a:solidFill>
                    </a:endParaRPr>
                  </a:p>
                </p:txBody>
              </p:sp>
            </p:grpSp>
            <p:grpSp>
              <p:nvGrpSpPr>
                <p:cNvPr id="136" name="Group 46"/>
                <p:cNvGrpSpPr>
                  <a:grpSpLocks noChangeAspect="1"/>
                </p:cNvGrpSpPr>
                <p:nvPr/>
              </p:nvGrpSpPr>
              <p:grpSpPr bwMode="auto">
                <a:xfrm>
                  <a:off x="726322" y="2221976"/>
                  <a:ext cx="255397" cy="208627"/>
                  <a:chOff x="-2534" y="826"/>
                  <a:chExt cx="1944" cy="1588"/>
                </a:xfrm>
                <a:solidFill>
                  <a:schemeClr val="accent2"/>
                </a:solidFill>
              </p:grpSpPr>
              <p:sp>
                <p:nvSpPr>
                  <p:cNvPr id="137" name="Freeform 49"/>
                  <p:cNvSpPr>
                    <a:spLocks noEditPoints="1"/>
                  </p:cNvSpPr>
                  <p:nvPr/>
                </p:nvSpPr>
                <p:spPr bwMode="auto">
                  <a:xfrm>
                    <a:off x="-2534" y="826"/>
                    <a:ext cx="1944" cy="1588"/>
                  </a:xfrm>
                  <a:custGeom>
                    <a:avLst/>
                    <a:gdLst>
                      <a:gd name="T0" fmla="*/ 3348 w 3888"/>
                      <a:gd name="T1" fmla="*/ 2816 h 3178"/>
                      <a:gd name="T2" fmla="*/ 3383 w 3888"/>
                      <a:gd name="T3" fmla="*/ 3009 h 3178"/>
                      <a:gd name="T4" fmla="*/ 3703 w 3888"/>
                      <a:gd name="T5" fmla="*/ 3009 h 3178"/>
                      <a:gd name="T6" fmla="*/ 3739 w 3888"/>
                      <a:gd name="T7" fmla="*/ 2816 h 3178"/>
                      <a:gd name="T8" fmla="*/ 3440 w 3888"/>
                      <a:gd name="T9" fmla="*/ 2751 h 3178"/>
                      <a:gd name="T10" fmla="*/ 2549 w 3888"/>
                      <a:gd name="T11" fmla="*/ 2816 h 3178"/>
                      <a:gd name="T12" fmla="*/ 2584 w 3888"/>
                      <a:gd name="T13" fmla="*/ 3009 h 3178"/>
                      <a:gd name="T14" fmla="*/ 2904 w 3888"/>
                      <a:gd name="T15" fmla="*/ 3009 h 3178"/>
                      <a:gd name="T16" fmla="*/ 2940 w 3888"/>
                      <a:gd name="T17" fmla="*/ 2816 h 3178"/>
                      <a:gd name="T18" fmla="*/ 2641 w 3888"/>
                      <a:gd name="T19" fmla="*/ 2751 h 3178"/>
                      <a:gd name="T20" fmla="*/ 1750 w 3888"/>
                      <a:gd name="T21" fmla="*/ 2816 h 3178"/>
                      <a:gd name="T22" fmla="*/ 1783 w 3888"/>
                      <a:gd name="T23" fmla="*/ 3009 h 3178"/>
                      <a:gd name="T24" fmla="*/ 2105 w 3888"/>
                      <a:gd name="T25" fmla="*/ 3009 h 3178"/>
                      <a:gd name="T26" fmla="*/ 2138 w 3888"/>
                      <a:gd name="T27" fmla="*/ 2816 h 3178"/>
                      <a:gd name="T28" fmla="*/ 1842 w 3888"/>
                      <a:gd name="T29" fmla="*/ 2751 h 3178"/>
                      <a:gd name="T30" fmla="*/ 948 w 3888"/>
                      <a:gd name="T31" fmla="*/ 2816 h 3178"/>
                      <a:gd name="T32" fmla="*/ 984 w 3888"/>
                      <a:gd name="T33" fmla="*/ 3009 h 3178"/>
                      <a:gd name="T34" fmla="*/ 1304 w 3888"/>
                      <a:gd name="T35" fmla="*/ 3009 h 3178"/>
                      <a:gd name="T36" fmla="*/ 1339 w 3888"/>
                      <a:gd name="T37" fmla="*/ 2816 h 3178"/>
                      <a:gd name="T38" fmla="*/ 1041 w 3888"/>
                      <a:gd name="T39" fmla="*/ 2751 h 3178"/>
                      <a:gd name="T40" fmla="*/ 149 w 3888"/>
                      <a:gd name="T41" fmla="*/ 2816 h 3178"/>
                      <a:gd name="T42" fmla="*/ 185 w 3888"/>
                      <a:gd name="T43" fmla="*/ 3009 h 3178"/>
                      <a:gd name="T44" fmla="*/ 505 w 3888"/>
                      <a:gd name="T45" fmla="*/ 3009 h 3178"/>
                      <a:gd name="T46" fmla="*/ 540 w 3888"/>
                      <a:gd name="T47" fmla="*/ 2816 h 3178"/>
                      <a:gd name="T48" fmla="*/ 242 w 3888"/>
                      <a:gd name="T49" fmla="*/ 2751 h 3178"/>
                      <a:gd name="T50" fmla="*/ 143 w 3888"/>
                      <a:gd name="T51" fmla="*/ 595 h 3178"/>
                      <a:gd name="T52" fmla="*/ 3348 w 3888"/>
                      <a:gd name="T53" fmla="*/ 214 h 3178"/>
                      <a:gd name="T54" fmla="*/ 3383 w 3888"/>
                      <a:gd name="T55" fmla="*/ 405 h 3178"/>
                      <a:gd name="T56" fmla="*/ 3703 w 3888"/>
                      <a:gd name="T57" fmla="*/ 405 h 3178"/>
                      <a:gd name="T58" fmla="*/ 3739 w 3888"/>
                      <a:gd name="T59" fmla="*/ 214 h 3178"/>
                      <a:gd name="T60" fmla="*/ 3440 w 3888"/>
                      <a:gd name="T61" fmla="*/ 148 h 3178"/>
                      <a:gd name="T62" fmla="*/ 2549 w 3888"/>
                      <a:gd name="T63" fmla="*/ 214 h 3178"/>
                      <a:gd name="T64" fmla="*/ 2584 w 3888"/>
                      <a:gd name="T65" fmla="*/ 405 h 3178"/>
                      <a:gd name="T66" fmla="*/ 2904 w 3888"/>
                      <a:gd name="T67" fmla="*/ 405 h 3178"/>
                      <a:gd name="T68" fmla="*/ 2940 w 3888"/>
                      <a:gd name="T69" fmla="*/ 214 h 3178"/>
                      <a:gd name="T70" fmla="*/ 2641 w 3888"/>
                      <a:gd name="T71" fmla="*/ 148 h 3178"/>
                      <a:gd name="T72" fmla="*/ 1750 w 3888"/>
                      <a:gd name="T73" fmla="*/ 214 h 3178"/>
                      <a:gd name="T74" fmla="*/ 1783 w 3888"/>
                      <a:gd name="T75" fmla="*/ 405 h 3178"/>
                      <a:gd name="T76" fmla="*/ 2105 w 3888"/>
                      <a:gd name="T77" fmla="*/ 405 h 3178"/>
                      <a:gd name="T78" fmla="*/ 2138 w 3888"/>
                      <a:gd name="T79" fmla="*/ 214 h 3178"/>
                      <a:gd name="T80" fmla="*/ 1842 w 3888"/>
                      <a:gd name="T81" fmla="*/ 148 h 3178"/>
                      <a:gd name="T82" fmla="*/ 948 w 3888"/>
                      <a:gd name="T83" fmla="*/ 214 h 3178"/>
                      <a:gd name="T84" fmla="*/ 984 w 3888"/>
                      <a:gd name="T85" fmla="*/ 405 h 3178"/>
                      <a:gd name="T86" fmla="*/ 1304 w 3888"/>
                      <a:gd name="T87" fmla="*/ 405 h 3178"/>
                      <a:gd name="T88" fmla="*/ 1339 w 3888"/>
                      <a:gd name="T89" fmla="*/ 214 h 3178"/>
                      <a:gd name="T90" fmla="*/ 1041 w 3888"/>
                      <a:gd name="T91" fmla="*/ 148 h 3178"/>
                      <a:gd name="T92" fmla="*/ 149 w 3888"/>
                      <a:gd name="T93" fmla="*/ 214 h 3178"/>
                      <a:gd name="T94" fmla="*/ 185 w 3888"/>
                      <a:gd name="T95" fmla="*/ 405 h 3178"/>
                      <a:gd name="T96" fmla="*/ 505 w 3888"/>
                      <a:gd name="T97" fmla="*/ 405 h 3178"/>
                      <a:gd name="T98" fmla="*/ 540 w 3888"/>
                      <a:gd name="T99" fmla="*/ 214 h 3178"/>
                      <a:gd name="T100" fmla="*/ 242 w 3888"/>
                      <a:gd name="T101" fmla="*/ 148 h 3178"/>
                      <a:gd name="T102" fmla="*/ 3868 w 3888"/>
                      <a:gd name="T103" fmla="*/ 40 h 3178"/>
                      <a:gd name="T104" fmla="*/ 3868 w 3888"/>
                      <a:gd name="T105" fmla="*/ 3138 h 3178"/>
                      <a:gd name="T106" fmla="*/ 67 w 3888"/>
                      <a:gd name="T107" fmla="*/ 3172 h 3178"/>
                      <a:gd name="T108" fmla="*/ 0 w 3888"/>
                      <a:gd name="T109" fmla="*/ 99 h 3178"/>
                      <a:gd name="T110" fmla="*/ 98 w 3888"/>
                      <a:gd name="T111" fmla="*/ 0 h 3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888" h="3178">
                        <a:moveTo>
                          <a:pt x="3440" y="2751"/>
                        </a:moveTo>
                        <a:lnTo>
                          <a:pt x="3411" y="2755"/>
                        </a:lnTo>
                        <a:lnTo>
                          <a:pt x="3383" y="2769"/>
                        </a:lnTo>
                        <a:lnTo>
                          <a:pt x="3362" y="2791"/>
                        </a:lnTo>
                        <a:lnTo>
                          <a:pt x="3348" y="2816"/>
                        </a:lnTo>
                        <a:lnTo>
                          <a:pt x="3344" y="2848"/>
                        </a:lnTo>
                        <a:lnTo>
                          <a:pt x="3344" y="2930"/>
                        </a:lnTo>
                        <a:lnTo>
                          <a:pt x="3348" y="2962"/>
                        </a:lnTo>
                        <a:lnTo>
                          <a:pt x="3362" y="2987"/>
                        </a:lnTo>
                        <a:lnTo>
                          <a:pt x="3383" y="3009"/>
                        </a:lnTo>
                        <a:lnTo>
                          <a:pt x="3411" y="3022"/>
                        </a:lnTo>
                        <a:lnTo>
                          <a:pt x="3440" y="3026"/>
                        </a:lnTo>
                        <a:lnTo>
                          <a:pt x="3646" y="3026"/>
                        </a:lnTo>
                        <a:lnTo>
                          <a:pt x="3678" y="3022"/>
                        </a:lnTo>
                        <a:lnTo>
                          <a:pt x="3703" y="3009"/>
                        </a:lnTo>
                        <a:lnTo>
                          <a:pt x="3725" y="2987"/>
                        </a:lnTo>
                        <a:lnTo>
                          <a:pt x="3739" y="2962"/>
                        </a:lnTo>
                        <a:lnTo>
                          <a:pt x="3745" y="2930"/>
                        </a:lnTo>
                        <a:lnTo>
                          <a:pt x="3745" y="2848"/>
                        </a:lnTo>
                        <a:lnTo>
                          <a:pt x="3739" y="2816"/>
                        </a:lnTo>
                        <a:lnTo>
                          <a:pt x="3725" y="2791"/>
                        </a:lnTo>
                        <a:lnTo>
                          <a:pt x="3703" y="2769"/>
                        </a:lnTo>
                        <a:lnTo>
                          <a:pt x="3678" y="2755"/>
                        </a:lnTo>
                        <a:lnTo>
                          <a:pt x="3646" y="2751"/>
                        </a:lnTo>
                        <a:lnTo>
                          <a:pt x="3440" y="2751"/>
                        </a:lnTo>
                        <a:close/>
                        <a:moveTo>
                          <a:pt x="2641" y="2751"/>
                        </a:moveTo>
                        <a:lnTo>
                          <a:pt x="2610" y="2755"/>
                        </a:lnTo>
                        <a:lnTo>
                          <a:pt x="2584" y="2769"/>
                        </a:lnTo>
                        <a:lnTo>
                          <a:pt x="2563" y="2791"/>
                        </a:lnTo>
                        <a:lnTo>
                          <a:pt x="2549" y="2816"/>
                        </a:lnTo>
                        <a:lnTo>
                          <a:pt x="2545" y="2848"/>
                        </a:lnTo>
                        <a:lnTo>
                          <a:pt x="2545" y="2930"/>
                        </a:lnTo>
                        <a:lnTo>
                          <a:pt x="2549" y="2962"/>
                        </a:lnTo>
                        <a:lnTo>
                          <a:pt x="2563" y="2987"/>
                        </a:lnTo>
                        <a:lnTo>
                          <a:pt x="2584" y="3009"/>
                        </a:lnTo>
                        <a:lnTo>
                          <a:pt x="2610" y="3022"/>
                        </a:lnTo>
                        <a:lnTo>
                          <a:pt x="2641" y="3026"/>
                        </a:lnTo>
                        <a:lnTo>
                          <a:pt x="2847" y="3026"/>
                        </a:lnTo>
                        <a:lnTo>
                          <a:pt x="2877" y="3022"/>
                        </a:lnTo>
                        <a:lnTo>
                          <a:pt x="2904" y="3009"/>
                        </a:lnTo>
                        <a:lnTo>
                          <a:pt x="2926" y="2987"/>
                        </a:lnTo>
                        <a:lnTo>
                          <a:pt x="2940" y="2962"/>
                        </a:lnTo>
                        <a:lnTo>
                          <a:pt x="2943" y="2930"/>
                        </a:lnTo>
                        <a:lnTo>
                          <a:pt x="2943" y="2848"/>
                        </a:lnTo>
                        <a:lnTo>
                          <a:pt x="2940" y="2816"/>
                        </a:lnTo>
                        <a:lnTo>
                          <a:pt x="2926" y="2791"/>
                        </a:lnTo>
                        <a:lnTo>
                          <a:pt x="2904" y="2769"/>
                        </a:lnTo>
                        <a:lnTo>
                          <a:pt x="2877" y="2755"/>
                        </a:lnTo>
                        <a:lnTo>
                          <a:pt x="2847" y="2751"/>
                        </a:lnTo>
                        <a:lnTo>
                          <a:pt x="2641" y="2751"/>
                        </a:lnTo>
                        <a:close/>
                        <a:moveTo>
                          <a:pt x="1842" y="2751"/>
                        </a:moveTo>
                        <a:lnTo>
                          <a:pt x="1810" y="2755"/>
                        </a:lnTo>
                        <a:lnTo>
                          <a:pt x="1783" y="2769"/>
                        </a:lnTo>
                        <a:lnTo>
                          <a:pt x="1763" y="2791"/>
                        </a:lnTo>
                        <a:lnTo>
                          <a:pt x="1750" y="2816"/>
                        </a:lnTo>
                        <a:lnTo>
                          <a:pt x="1744" y="2848"/>
                        </a:lnTo>
                        <a:lnTo>
                          <a:pt x="1744" y="2930"/>
                        </a:lnTo>
                        <a:lnTo>
                          <a:pt x="1750" y="2962"/>
                        </a:lnTo>
                        <a:lnTo>
                          <a:pt x="1763" y="2987"/>
                        </a:lnTo>
                        <a:lnTo>
                          <a:pt x="1783" y="3009"/>
                        </a:lnTo>
                        <a:lnTo>
                          <a:pt x="1810" y="3022"/>
                        </a:lnTo>
                        <a:lnTo>
                          <a:pt x="1842" y="3026"/>
                        </a:lnTo>
                        <a:lnTo>
                          <a:pt x="2046" y="3026"/>
                        </a:lnTo>
                        <a:lnTo>
                          <a:pt x="2078" y="3022"/>
                        </a:lnTo>
                        <a:lnTo>
                          <a:pt x="2105" y="3009"/>
                        </a:lnTo>
                        <a:lnTo>
                          <a:pt x="2125" y="2987"/>
                        </a:lnTo>
                        <a:lnTo>
                          <a:pt x="2138" y="2962"/>
                        </a:lnTo>
                        <a:lnTo>
                          <a:pt x="2144" y="2930"/>
                        </a:lnTo>
                        <a:lnTo>
                          <a:pt x="2144" y="2848"/>
                        </a:lnTo>
                        <a:lnTo>
                          <a:pt x="2138" y="2816"/>
                        </a:lnTo>
                        <a:lnTo>
                          <a:pt x="2125" y="2791"/>
                        </a:lnTo>
                        <a:lnTo>
                          <a:pt x="2105" y="2769"/>
                        </a:lnTo>
                        <a:lnTo>
                          <a:pt x="2078" y="2755"/>
                        </a:lnTo>
                        <a:lnTo>
                          <a:pt x="2046" y="2751"/>
                        </a:lnTo>
                        <a:lnTo>
                          <a:pt x="1842" y="2751"/>
                        </a:lnTo>
                        <a:close/>
                        <a:moveTo>
                          <a:pt x="1041" y="2751"/>
                        </a:moveTo>
                        <a:lnTo>
                          <a:pt x="1011" y="2755"/>
                        </a:lnTo>
                        <a:lnTo>
                          <a:pt x="984" y="2769"/>
                        </a:lnTo>
                        <a:lnTo>
                          <a:pt x="962" y="2791"/>
                        </a:lnTo>
                        <a:lnTo>
                          <a:pt x="948" y="2816"/>
                        </a:lnTo>
                        <a:lnTo>
                          <a:pt x="945" y="2848"/>
                        </a:lnTo>
                        <a:lnTo>
                          <a:pt x="945" y="2930"/>
                        </a:lnTo>
                        <a:lnTo>
                          <a:pt x="948" y="2962"/>
                        </a:lnTo>
                        <a:lnTo>
                          <a:pt x="962" y="2987"/>
                        </a:lnTo>
                        <a:lnTo>
                          <a:pt x="984" y="3009"/>
                        </a:lnTo>
                        <a:lnTo>
                          <a:pt x="1011" y="3022"/>
                        </a:lnTo>
                        <a:lnTo>
                          <a:pt x="1041" y="3026"/>
                        </a:lnTo>
                        <a:lnTo>
                          <a:pt x="1247" y="3026"/>
                        </a:lnTo>
                        <a:lnTo>
                          <a:pt x="1278" y="3022"/>
                        </a:lnTo>
                        <a:lnTo>
                          <a:pt x="1304" y="3009"/>
                        </a:lnTo>
                        <a:lnTo>
                          <a:pt x="1325" y="2987"/>
                        </a:lnTo>
                        <a:lnTo>
                          <a:pt x="1339" y="2962"/>
                        </a:lnTo>
                        <a:lnTo>
                          <a:pt x="1343" y="2930"/>
                        </a:lnTo>
                        <a:lnTo>
                          <a:pt x="1343" y="2848"/>
                        </a:lnTo>
                        <a:lnTo>
                          <a:pt x="1339" y="2816"/>
                        </a:lnTo>
                        <a:lnTo>
                          <a:pt x="1325" y="2791"/>
                        </a:lnTo>
                        <a:lnTo>
                          <a:pt x="1304" y="2769"/>
                        </a:lnTo>
                        <a:lnTo>
                          <a:pt x="1278" y="2755"/>
                        </a:lnTo>
                        <a:lnTo>
                          <a:pt x="1247" y="2751"/>
                        </a:lnTo>
                        <a:lnTo>
                          <a:pt x="1041" y="2751"/>
                        </a:lnTo>
                        <a:close/>
                        <a:moveTo>
                          <a:pt x="242" y="2751"/>
                        </a:moveTo>
                        <a:lnTo>
                          <a:pt x="210" y="2755"/>
                        </a:lnTo>
                        <a:lnTo>
                          <a:pt x="185" y="2769"/>
                        </a:lnTo>
                        <a:lnTo>
                          <a:pt x="163" y="2791"/>
                        </a:lnTo>
                        <a:lnTo>
                          <a:pt x="149" y="2816"/>
                        </a:lnTo>
                        <a:lnTo>
                          <a:pt x="143" y="2848"/>
                        </a:lnTo>
                        <a:lnTo>
                          <a:pt x="143" y="2930"/>
                        </a:lnTo>
                        <a:lnTo>
                          <a:pt x="149" y="2962"/>
                        </a:lnTo>
                        <a:lnTo>
                          <a:pt x="163" y="2987"/>
                        </a:lnTo>
                        <a:lnTo>
                          <a:pt x="185" y="3009"/>
                        </a:lnTo>
                        <a:lnTo>
                          <a:pt x="210" y="3022"/>
                        </a:lnTo>
                        <a:lnTo>
                          <a:pt x="242" y="3026"/>
                        </a:lnTo>
                        <a:lnTo>
                          <a:pt x="448" y="3026"/>
                        </a:lnTo>
                        <a:lnTo>
                          <a:pt x="477" y="3022"/>
                        </a:lnTo>
                        <a:lnTo>
                          <a:pt x="505" y="3009"/>
                        </a:lnTo>
                        <a:lnTo>
                          <a:pt x="526" y="2987"/>
                        </a:lnTo>
                        <a:lnTo>
                          <a:pt x="540" y="2962"/>
                        </a:lnTo>
                        <a:lnTo>
                          <a:pt x="544" y="2930"/>
                        </a:lnTo>
                        <a:lnTo>
                          <a:pt x="544" y="2848"/>
                        </a:lnTo>
                        <a:lnTo>
                          <a:pt x="540" y="2816"/>
                        </a:lnTo>
                        <a:lnTo>
                          <a:pt x="526" y="2791"/>
                        </a:lnTo>
                        <a:lnTo>
                          <a:pt x="505" y="2769"/>
                        </a:lnTo>
                        <a:lnTo>
                          <a:pt x="477" y="2755"/>
                        </a:lnTo>
                        <a:lnTo>
                          <a:pt x="448" y="2751"/>
                        </a:lnTo>
                        <a:lnTo>
                          <a:pt x="242" y="2751"/>
                        </a:lnTo>
                        <a:close/>
                        <a:moveTo>
                          <a:pt x="143" y="595"/>
                        </a:moveTo>
                        <a:lnTo>
                          <a:pt x="143" y="2600"/>
                        </a:lnTo>
                        <a:lnTo>
                          <a:pt x="3745" y="2600"/>
                        </a:lnTo>
                        <a:lnTo>
                          <a:pt x="3745" y="595"/>
                        </a:lnTo>
                        <a:lnTo>
                          <a:pt x="143" y="595"/>
                        </a:lnTo>
                        <a:close/>
                        <a:moveTo>
                          <a:pt x="3440" y="148"/>
                        </a:moveTo>
                        <a:lnTo>
                          <a:pt x="3411" y="154"/>
                        </a:lnTo>
                        <a:lnTo>
                          <a:pt x="3383" y="167"/>
                        </a:lnTo>
                        <a:lnTo>
                          <a:pt x="3362" y="187"/>
                        </a:lnTo>
                        <a:lnTo>
                          <a:pt x="3348" y="214"/>
                        </a:lnTo>
                        <a:lnTo>
                          <a:pt x="3344" y="246"/>
                        </a:lnTo>
                        <a:lnTo>
                          <a:pt x="3344" y="326"/>
                        </a:lnTo>
                        <a:lnTo>
                          <a:pt x="3348" y="358"/>
                        </a:lnTo>
                        <a:lnTo>
                          <a:pt x="3362" y="385"/>
                        </a:lnTo>
                        <a:lnTo>
                          <a:pt x="3383" y="405"/>
                        </a:lnTo>
                        <a:lnTo>
                          <a:pt x="3411" y="419"/>
                        </a:lnTo>
                        <a:lnTo>
                          <a:pt x="3440" y="425"/>
                        </a:lnTo>
                        <a:lnTo>
                          <a:pt x="3646" y="425"/>
                        </a:lnTo>
                        <a:lnTo>
                          <a:pt x="3678" y="419"/>
                        </a:lnTo>
                        <a:lnTo>
                          <a:pt x="3703" y="405"/>
                        </a:lnTo>
                        <a:lnTo>
                          <a:pt x="3725" y="385"/>
                        </a:lnTo>
                        <a:lnTo>
                          <a:pt x="3739" y="358"/>
                        </a:lnTo>
                        <a:lnTo>
                          <a:pt x="3745" y="326"/>
                        </a:lnTo>
                        <a:lnTo>
                          <a:pt x="3745" y="246"/>
                        </a:lnTo>
                        <a:lnTo>
                          <a:pt x="3739" y="214"/>
                        </a:lnTo>
                        <a:lnTo>
                          <a:pt x="3725" y="187"/>
                        </a:lnTo>
                        <a:lnTo>
                          <a:pt x="3703" y="167"/>
                        </a:lnTo>
                        <a:lnTo>
                          <a:pt x="3678" y="154"/>
                        </a:lnTo>
                        <a:lnTo>
                          <a:pt x="3646" y="148"/>
                        </a:lnTo>
                        <a:lnTo>
                          <a:pt x="3440" y="148"/>
                        </a:lnTo>
                        <a:close/>
                        <a:moveTo>
                          <a:pt x="2641" y="148"/>
                        </a:moveTo>
                        <a:lnTo>
                          <a:pt x="2610" y="154"/>
                        </a:lnTo>
                        <a:lnTo>
                          <a:pt x="2584" y="167"/>
                        </a:lnTo>
                        <a:lnTo>
                          <a:pt x="2563" y="187"/>
                        </a:lnTo>
                        <a:lnTo>
                          <a:pt x="2549" y="214"/>
                        </a:lnTo>
                        <a:lnTo>
                          <a:pt x="2545" y="246"/>
                        </a:lnTo>
                        <a:lnTo>
                          <a:pt x="2545" y="326"/>
                        </a:lnTo>
                        <a:lnTo>
                          <a:pt x="2549" y="358"/>
                        </a:lnTo>
                        <a:lnTo>
                          <a:pt x="2563" y="385"/>
                        </a:lnTo>
                        <a:lnTo>
                          <a:pt x="2584" y="405"/>
                        </a:lnTo>
                        <a:lnTo>
                          <a:pt x="2610" y="419"/>
                        </a:lnTo>
                        <a:lnTo>
                          <a:pt x="2641" y="425"/>
                        </a:lnTo>
                        <a:lnTo>
                          <a:pt x="2847" y="425"/>
                        </a:lnTo>
                        <a:lnTo>
                          <a:pt x="2877" y="419"/>
                        </a:lnTo>
                        <a:lnTo>
                          <a:pt x="2904" y="405"/>
                        </a:lnTo>
                        <a:lnTo>
                          <a:pt x="2926" y="385"/>
                        </a:lnTo>
                        <a:lnTo>
                          <a:pt x="2940" y="358"/>
                        </a:lnTo>
                        <a:lnTo>
                          <a:pt x="2943" y="326"/>
                        </a:lnTo>
                        <a:lnTo>
                          <a:pt x="2943" y="246"/>
                        </a:lnTo>
                        <a:lnTo>
                          <a:pt x="2940" y="214"/>
                        </a:lnTo>
                        <a:lnTo>
                          <a:pt x="2926" y="187"/>
                        </a:lnTo>
                        <a:lnTo>
                          <a:pt x="2904" y="167"/>
                        </a:lnTo>
                        <a:lnTo>
                          <a:pt x="2877" y="154"/>
                        </a:lnTo>
                        <a:lnTo>
                          <a:pt x="2847" y="148"/>
                        </a:lnTo>
                        <a:lnTo>
                          <a:pt x="2641" y="148"/>
                        </a:lnTo>
                        <a:close/>
                        <a:moveTo>
                          <a:pt x="1842" y="148"/>
                        </a:moveTo>
                        <a:lnTo>
                          <a:pt x="1810" y="154"/>
                        </a:lnTo>
                        <a:lnTo>
                          <a:pt x="1783" y="167"/>
                        </a:lnTo>
                        <a:lnTo>
                          <a:pt x="1763" y="187"/>
                        </a:lnTo>
                        <a:lnTo>
                          <a:pt x="1750" y="214"/>
                        </a:lnTo>
                        <a:lnTo>
                          <a:pt x="1744" y="246"/>
                        </a:lnTo>
                        <a:lnTo>
                          <a:pt x="1744" y="326"/>
                        </a:lnTo>
                        <a:lnTo>
                          <a:pt x="1750" y="358"/>
                        </a:lnTo>
                        <a:lnTo>
                          <a:pt x="1763" y="385"/>
                        </a:lnTo>
                        <a:lnTo>
                          <a:pt x="1783" y="405"/>
                        </a:lnTo>
                        <a:lnTo>
                          <a:pt x="1810" y="419"/>
                        </a:lnTo>
                        <a:lnTo>
                          <a:pt x="1842" y="425"/>
                        </a:lnTo>
                        <a:lnTo>
                          <a:pt x="2046" y="425"/>
                        </a:lnTo>
                        <a:lnTo>
                          <a:pt x="2078" y="419"/>
                        </a:lnTo>
                        <a:lnTo>
                          <a:pt x="2105" y="405"/>
                        </a:lnTo>
                        <a:lnTo>
                          <a:pt x="2125" y="385"/>
                        </a:lnTo>
                        <a:lnTo>
                          <a:pt x="2138" y="358"/>
                        </a:lnTo>
                        <a:lnTo>
                          <a:pt x="2144" y="326"/>
                        </a:lnTo>
                        <a:lnTo>
                          <a:pt x="2144" y="246"/>
                        </a:lnTo>
                        <a:lnTo>
                          <a:pt x="2138" y="214"/>
                        </a:lnTo>
                        <a:lnTo>
                          <a:pt x="2125" y="187"/>
                        </a:lnTo>
                        <a:lnTo>
                          <a:pt x="2105" y="167"/>
                        </a:lnTo>
                        <a:lnTo>
                          <a:pt x="2078" y="154"/>
                        </a:lnTo>
                        <a:lnTo>
                          <a:pt x="2046" y="148"/>
                        </a:lnTo>
                        <a:lnTo>
                          <a:pt x="1842" y="148"/>
                        </a:lnTo>
                        <a:close/>
                        <a:moveTo>
                          <a:pt x="1041" y="148"/>
                        </a:moveTo>
                        <a:lnTo>
                          <a:pt x="1011" y="154"/>
                        </a:lnTo>
                        <a:lnTo>
                          <a:pt x="984" y="167"/>
                        </a:lnTo>
                        <a:lnTo>
                          <a:pt x="962" y="187"/>
                        </a:lnTo>
                        <a:lnTo>
                          <a:pt x="948" y="214"/>
                        </a:lnTo>
                        <a:lnTo>
                          <a:pt x="945" y="246"/>
                        </a:lnTo>
                        <a:lnTo>
                          <a:pt x="945" y="326"/>
                        </a:lnTo>
                        <a:lnTo>
                          <a:pt x="948" y="358"/>
                        </a:lnTo>
                        <a:lnTo>
                          <a:pt x="962" y="385"/>
                        </a:lnTo>
                        <a:lnTo>
                          <a:pt x="984" y="405"/>
                        </a:lnTo>
                        <a:lnTo>
                          <a:pt x="1011" y="419"/>
                        </a:lnTo>
                        <a:lnTo>
                          <a:pt x="1041" y="425"/>
                        </a:lnTo>
                        <a:lnTo>
                          <a:pt x="1247" y="425"/>
                        </a:lnTo>
                        <a:lnTo>
                          <a:pt x="1278" y="419"/>
                        </a:lnTo>
                        <a:lnTo>
                          <a:pt x="1304" y="405"/>
                        </a:lnTo>
                        <a:lnTo>
                          <a:pt x="1325" y="385"/>
                        </a:lnTo>
                        <a:lnTo>
                          <a:pt x="1339" y="358"/>
                        </a:lnTo>
                        <a:lnTo>
                          <a:pt x="1343" y="326"/>
                        </a:lnTo>
                        <a:lnTo>
                          <a:pt x="1343" y="246"/>
                        </a:lnTo>
                        <a:lnTo>
                          <a:pt x="1339" y="214"/>
                        </a:lnTo>
                        <a:lnTo>
                          <a:pt x="1325" y="187"/>
                        </a:lnTo>
                        <a:lnTo>
                          <a:pt x="1304" y="167"/>
                        </a:lnTo>
                        <a:lnTo>
                          <a:pt x="1278" y="154"/>
                        </a:lnTo>
                        <a:lnTo>
                          <a:pt x="1247" y="148"/>
                        </a:lnTo>
                        <a:lnTo>
                          <a:pt x="1041" y="148"/>
                        </a:lnTo>
                        <a:close/>
                        <a:moveTo>
                          <a:pt x="242" y="148"/>
                        </a:moveTo>
                        <a:lnTo>
                          <a:pt x="210" y="154"/>
                        </a:lnTo>
                        <a:lnTo>
                          <a:pt x="185" y="167"/>
                        </a:lnTo>
                        <a:lnTo>
                          <a:pt x="163" y="187"/>
                        </a:lnTo>
                        <a:lnTo>
                          <a:pt x="149" y="214"/>
                        </a:lnTo>
                        <a:lnTo>
                          <a:pt x="143" y="246"/>
                        </a:lnTo>
                        <a:lnTo>
                          <a:pt x="143" y="326"/>
                        </a:lnTo>
                        <a:lnTo>
                          <a:pt x="149" y="358"/>
                        </a:lnTo>
                        <a:lnTo>
                          <a:pt x="163" y="385"/>
                        </a:lnTo>
                        <a:lnTo>
                          <a:pt x="185" y="405"/>
                        </a:lnTo>
                        <a:lnTo>
                          <a:pt x="210" y="419"/>
                        </a:lnTo>
                        <a:lnTo>
                          <a:pt x="242" y="425"/>
                        </a:lnTo>
                        <a:lnTo>
                          <a:pt x="448" y="425"/>
                        </a:lnTo>
                        <a:lnTo>
                          <a:pt x="477" y="419"/>
                        </a:lnTo>
                        <a:lnTo>
                          <a:pt x="505" y="405"/>
                        </a:lnTo>
                        <a:lnTo>
                          <a:pt x="526" y="385"/>
                        </a:lnTo>
                        <a:lnTo>
                          <a:pt x="540" y="358"/>
                        </a:lnTo>
                        <a:lnTo>
                          <a:pt x="544" y="326"/>
                        </a:lnTo>
                        <a:lnTo>
                          <a:pt x="544" y="246"/>
                        </a:lnTo>
                        <a:lnTo>
                          <a:pt x="540" y="214"/>
                        </a:lnTo>
                        <a:lnTo>
                          <a:pt x="526" y="187"/>
                        </a:lnTo>
                        <a:lnTo>
                          <a:pt x="505" y="167"/>
                        </a:lnTo>
                        <a:lnTo>
                          <a:pt x="477" y="154"/>
                        </a:lnTo>
                        <a:lnTo>
                          <a:pt x="448" y="148"/>
                        </a:lnTo>
                        <a:lnTo>
                          <a:pt x="242" y="148"/>
                        </a:lnTo>
                        <a:close/>
                        <a:moveTo>
                          <a:pt x="98" y="0"/>
                        </a:moveTo>
                        <a:lnTo>
                          <a:pt x="3792" y="0"/>
                        </a:lnTo>
                        <a:lnTo>
                          <a:pt x="3821" y="6"/>
                        </a:lnTo>
                        <a:lnTo>
                          <a:pt x="3849" y="20"/>
                        </a:lnTo>
                        <a:lnTo>
                          <a:pt x="3868" y="40"/>
                        </a:lnTo>
                        <a:lnTo>
                          <a:pt x="3882" y="67"/>
                        </a:lnTo>
                        <a:lnTo>
                          <a:pt x="3888" y="99"/>
                        </a:lnTo>
                        <a:lnTo>
                          <a:pt x="3888" y="3079"/>
                        </a:lnTo>
                        <a:lnTo>
                          <a:pt x="3882" y="3111"/>
                        </a:lnTo>
                        <a:lnTo>
                          <a:pt x="3868" y="3138"/>
                        </a:lnTo>
                        <a:lnTo>
                          <a:pt x="3849" y="3158"/>
                        </a:lnTo>
                        <a:lnTo>
                          <a:pt x="3821" y="3172"/>
                        </a:lnTo>
                        <a:lnTo>
                          <a:pt x="3792" y="3178"/>
                        </a:lnTo>
                        <a:lnTo>
                          <a:pt x="98" y="3178"/>
                        </a:lnTo>
                        <a:lnTo>
                          <a:pt x="67" y="3172"/>
                        </a:lnTo>
                        <a:lnTo>
                          <a:pt x="39" y="3158"/>
                        </a:lnTo>
                        <a:lnTo>
                          <a:pt x="20" y="3138"/>
                        </a:lnTo>
                        <a:lnTo>
                          <a:pt x="6" y="3111"/>
                        </a:lnTo>
                        <a:lnTo>
                          <a:pt x="0" y="3079"/>
                        </a:lnTo>
                        <a:lnTo>
                          <a:pt x="0" y="99"/>
                        </a:lnTo>
                        <a:lnTo>
                          <a:pt x="6" y="67"/>
                        </a:lnTo>
                        <a:lnTo>
                          <a:pt x="20" y="40"/>
                        </a:lnTo>
                        <a:lnTo>
                          <a:pt x="39" y="20"/>
                        </a:lnTo>
                        <a:lnTo>
                          <a:pt x="67" y="6"/>
                        </a:lnTo>
                        <a:lnTo>
                          <a:pt x="98" y="0"/>
                        </a:lnTo>
                        <a:close/>
                      </a:path>
                    </a:pathLst>
                  </a:custGeom>
                  <a:grpFill/>
                  <a:ln w="0">
                    <a:noFill/>
                    <a:prstDash val="solid"/>
                    <a:round/>
                    <a:headEnd/>
                    <a:tailEnd/>
                  </a:ln>
                </p:spPr>
                <p:txBody>
                  <a:bodyPr vert="horz" wrap="square" lIns="146304" tIns="73152" rIns="146304" bIns="73152" numCol="1" anchor="t" anchorCtr="0" compatLnSpc="1">
                    <a:prstTxWarp prst="textNoShape">
                      <a:avLst/>
                    </a:prstTxWarp>
                  </a:bodyPr>
                  <a:lstStyle/>
                  <a:p>
                    <a:endParaRPr lang="en-US" sz="2880" dirty="0">
                      <a:solidFill>
                        <a:prstClr val="white"/>
                      </a:solidFill>
                    </a:endParaRPr>
                  </a:p>
                </p:txBody>
              </p:sp>
              <p:sp>
                <p:nvSpPr>
                  <p:cNvPr id="138" name="Freeform 50"/>
                  <p:cNvSpPr>
                    <a:spLocks/>
                  </p:cNvSpPr>
                  <p:nvPr/>
                </p:nvSpPr>
                <p:spPr bwMode="auto">
                  <a:xfrm>
                    <a:off x="-1771" y="1312"/>
                    <a:ext cx="546" cy="617"/>
                  </a:xfrm>
                  <a:custGeom>
                    <a:avLst/>
                    <a:gdLst>
                      <a:gd name="T0" fmla="*/ 90 w 1092"/>
                      <a:gd name="T1" fmla="*/ 0 h 1236"/>
                      <a:gd name="T2" fmla="*/ 118 w 1092"/>
                      <a:gd name="T3" fmla="*/ 10 h 1236"/>
                      <a:gd name="T4" fmla="*/ 1052 w 1092"/>
                      <a:gd name="T5" fmla="*/ 552 h 1236"/>
                      <a:gd name="T6" fmla="*/ 1072 w 1092"/>
                      <a:gd name="T7" fmla="*/ 566 h 1236"/>
                      <a:gd name="T8" fmla="*/ 1086 w 1092"/>
                      <a:gd name="T9" fmla="*/ 586 h 1236"/>
                      <a:gd name="T10" fmla="*/ 1092 w 1092"/>
                      <a:gd name="T11" fmla="*/ 607 h 1236"/>
                      <a:gd name="T12" fmla="*/ 1092 w 1092"/>
                      <a:gd name="T13" fmla="*/ 631 h 1236"/>
                      <a:gd name="T14" fmla="*/ 1086 w 1092"/>
                      <a:gd name="T15" fmla="*/ 652 h 1236"/>
                      <a:gd name="T16" fmla="*/ 1072 w 1092"/>
                      <a:gd name="T17" fmla="*/ 670 h 1236"/>
                      <a:gd name="T18" fmla="*/ 1052 w 1092"/>
                      <a:gd name="T19" fmla="*/ 686 h 1236"/>
                      <a:gd name="T20" fmla="*/ 118 w 1092"/>
                      <a:gd name="T21" fmla="*/ 1226 h 1236"/>
                      <a:gd name="T22" fmla="*/ 90 w 1092"/>
                      <a:gd name="T23" fmla="*/ 1236 h 1236"/>
                      <a:gd name="T24" fmla="*/ 65 w 1092"/>
                      <a:gd name="T25" fmla="*/ 1236 h 1236"/>
                      <a:gd name="T26" fmla="*/ 39 w 1092"/>
                      <a:gd name="T27" fmla="*/ 1226 h 1236"/>
                      <a:gd name="T28" fmla="*/ 19 w 1092"/>
                      <a:gd name="T29" fmla="*/ 1210 h 1236"/>
                      <a:gd name="T30" fmla="*/ 6 w 1092"/>
                      <a:gd name="T31" fmla="*/ 1186 h 1236"/>
                      <a:gd name="T32" fmla="*/ 0 w 1092"/>
                      <a:gd name="T33" fmla="*/ 1159 h 1236"/>
                      <a:gd name="T34" fmla="*/ 0 w 1092"/>
                      <a:gd name="T35" fmla="*/ 79 h 1236"/>
                      <a:gd name="T36" fmla="*/ 6 w 1092"/>
                      <a:gd name="T37" fmla="*/ 50 h 1236"/>
                      <a:gd name="T38" fmla="*/ 19 w 1092"/>
                      <a:gd name="T39" fmla="*/ 28 h 1236"/>
                      <a:gd name="T40" fmla="*/ 39 w 1092"/>
                      <a:gd name="T41" fmla="*/ 10 h 1236"/>
                      <a:gd name="T42" fmla="*/ 65 w 1092"/>
                      <a:gd name="T43" fmla="*/ 2 h 1236"/>
                      <a:gd name="T44" fmla="*/ 90 w 1092"/>
                      <a:gd name="T45" fmla="*/ 0 h 1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92" h="1236">
                        <a:moveTo>
                          <a:pt x="90" y="0"/>
                        </a:moveTo>
                        <a:lnTo>
                          <a:pt x="118" y="10"/>
                        </a:lnTo>
                        <a:lnTo>
                          <a:pt x="1052" y="552"/>
                        </a:lnTo>
                        <a:lnTo>
                          <a:pt x="1072" y="566"/>
                        </a:lnTo>
                        <a:lnTo>
                          <a:pt x="1086" y="586"/>
                        </a:lnTo>
                        <a:lnTo>
                          <a:pt x="1092" y="607"/>
                        </a:lnTo>
                        <a:lnTo>
                          <a:pt x="1092" y="631"/>
                        </a:lnTo>
                        <a:lnTo>
                          <a:pt x="1086" y="652"/>
                        </a:lnTo>
                        <a:lnTo>
                          <a:pt x="1072" y="670"/>
                        </a:lnTo>
                        <a:lnTo>
                          <a:pt x="1052" y="686"/>
                        </a:lnTo>
                        <a:lnTo>
                          <a:pt x="118" y="1226"/>
                        </a:lnTo>
                        <a:lnTo>
                          <a:pt x="90" y="1236"/>
                        </a:lnTo>
                        <a:lnTo>
                          <a:pt x="65" y="1236"/>
                        </a:lnTo>
                        <a:lnTo>
                          <a:pt x="39" y="1226"/>
                        </a:lnTo>
                        <a:lnTo>
                          <a:pt x="19" y="1210"/>
                        </a:lnTo>
                        <a:lnTo>
                          <a:pt x="6" y="1186"/>
                        </a:lnTo>
                        <a:lnTo>
                          <a:pt x="0" y="1159"/>
                        </a:lnTo>
                        <a:lnTo>
                          <a:pt x="0" y="79"/>
                        </a:lnTo>
                        <a:lnTo>
                          <a:pt x="6" y="50"/>
                        </a:lnTo>
                        <a:lnTo>
                          <a:pt x="19" y="28"/>
                        </a:lnTo>
                        <a:lnTo>
                          <a:pt x="39" y="10"/>
                        </a:lnTo>
                        <a:lnTo>
                          <a:pt x="65" y="2"/>
                        </a:lnTo>
                        <a:lnTo>
                          <a:pt x="90" y="0"/>
                        </a:lnTo>
                        <a:close/>
                      </a:path>
                    </a:pathLst>
                  </a:custGeom>
                  <a:solidFill>
                    <a:srgbClr val="FFFFFF"/>
                  </a:solidFill>
                  <a:ln w="0">
                    <a:noFill/>
                    <a:prstDash val="solid"/>
                    <a:round/>
                    <a:headEnd/>
                    <a:tailEnd/>
                  </a:ln>
                </p:spPr>
                <p:txBody>
                  <a:bodyPr vert="horz" wrap="square" lIns="146304" tIns="73152" rIns="146304" bIns="73152" numCol="1" anchor="t" anchorCtr="0" compatLnSpc="1">
                    <a:prstTxWarp prst="textNoShape">
                      <a:avLst/>
                    </a:prstTxWarp>
                  </a:bodyPr>
                  <a:lstStyle/>
                  <a:p>
                    <a:endParaRPr lang="en-US" sz="2880" dirty="0">
                      <a:solidFill>
                        <a:prstClr val="white"/>
                      </a:solidFill>
                    </a:endParaRPr>
                  </a:p>
                </p:txBody>
              </p:sp>
            </p:grpSp>
          </p:grpSp>
        </p:grpSp>
        <p:sp>
          <p:nvSpPr>
            <p:cNvPr id="122" name="Rectangle 121"/>
            <p:cNvSpPr/>
            <p:nvPr/>
          </p:nvSpPr>
          <p:spPr>
            <a:xfrm>
              <a:off x="1604975" y="1790765"/>
              <a:ext cx="2782354" cy="1077218"/>
            </a:xfrm>
            <a:prstGeom prst="rect">
              <a:avLst/>
            </a:prstGeom>
          </p:spPr>
          <p:txBody>
            <a:bodyPr wrap="square">
              <a:spAutoFit/>
            </a:bodyPr>
            <a:lstStyle/>
            <a:p>
              <a:r>
                <a:rPr lang="zh-CN" altLang="en-US" sz="1600" dirty="0" smtClean="0">
                  <a:solidFill>
                    <a:prstClr val="white"/>
                  </a:solidFill>
                </a:rPr>
                <a:t>实时视频业务流</a:t>
              </a:r>
              <a:endParaRPr lang="en-US" altLang="zh-CN" sz="1600" dirty="0" smtClean="0">
                <a:solidFill>
                  <a:prstClr val="white"/>
                </a:solidFill>
              </a:endParaRPr>
            </a:p>
            <a:p>
              <a:r>
                <a:rPr lang="en-US" sz="1600" dirty="0" smtClean="0">
                  <a:solidFill>
                    <a:prstClr val="white"/>
                  </a:solidFill>
                </a:rPr>
                <a:t>50Mbps </a:t>
              </a:r>
              <a:r>
                <a:rPr lang="en-US" sz="1600" dirty="0">
                  <a:solidFill>
                    <a:prstClr val="white"/>
                  </a:solidFill>
                </a:rPr>
                <a:t>(4K) x</a:t>
              </a:r>
            </a:p>
            <a:p>
              <a:r>
                <a:rPr lang="en-US" sz="1600" dirty="0">
                  <a:solidFill>
                    <a:prstClr val="white"/>
                  </a:solidFill>
                </a:rPr>
                <a:t>8 </a:t>
              </a:r>
              <a:r>
                <a:rPr lang="zh-CN" altLang="en-US" sz="1600" dirty="0" smtClean="0">
                  <a:solidFill>
                    <a:prstClr val="white"/>
                  </a:solidFill>
                </a:rPr>
                <a:t>摄像头</a:t>
              </a:r>
              <a:r>
                <a:rPr lang="en-US" sz="1600" dirty="0" smtClean="0">
                  <a:solidFill>
                    <a:prstClr val="white"/>
                  </a:solidFill>
                </a:rPr>
                <a:t> </a:t>
              </a:r>
              <a:r>
                <a:rPr lang="en-US" sz="1600" dirty="0">
                  <a:solidFill>
                    <a:prstClr val="white"/>
                  </a:solidFill>
                </a:rPr>
                <a:t>x</a:t>
              </a:r>
            </a:p>
            <a:p>
              <a:r>
                <a:rPr lang="en-US" sz="1600" dirty="0">
                  <a:solidFill>
                    <a:prstClr val="white"/>
                  </a:solidFill>
                </a:rPr>
                <a:t>1~10 </a:t>
              </a:r>
              <a:r>
                <a:rPr lang="zh-CN" altLang="en-US" sz="1600" dirty="0" smtClean="0">
                  <a:solidFill>
                    <a:prstClr val="white"/>
                  </a:solidFill>
                </a:rPr>
                <a:t>机器设备</a:t>
              </a:r>
              <a:endParaRPr lang="en-US" sz="1600" dirty="0">
                <a:solidFill>
                  <a:prstClr val="white"/>
                </a:solidFill>
              </a:endParaRPr>
            </a:p>
          </p:txBody>
        </p:sp>
        <p:sp>
          <p:nvSpPr>
            <p:cNvPr id="123" name="Rounded Rectangle 122">
              <a:extLst>
                <a:ext uri="{FF2B5EF4-FFF2-40B4-BE49-F238E27FC236}">
                  <a16:creationId xmlns:a16="http://schemas.microsoft.com/office/drawing/2014/main" xmlns="" id="{29D662AE-75AC-6243-B8D5-5E58C42F1E90}"/>
                </a:ext>
              </a:extLst>
            </p:cNvPr>
            <p:cNvSpPr/>
            <p:nvPr/>
          </p:nvSpPr>
          <p:spPr>
            <a:xfrm>
              <a:off x="6754757" y="2409764"/>
              <a:ext cx="2157456" cy="2191100"/>
            </a:xfrm>
            <a:prstGeom prst="roundRect">
              <a:avLst>
                <a:gd name="adj" fmla="val 3328"/>
              </a:avLst>
            </a:prstGeom>
            <a:solidFill>
              <a:srgbClr val="003C71"/>
            </a:solidFill>
            <a:ln w="9525" cap="flat" cmpd="sng" algn="ctr">
              <a:solidFill>
                <a:srgbClr val="00AEEF"/>
              </a:solidFill>
              <a:prstDash val="solid"/>
            </a:ln>
            <a:effectLst/>
          </p:spPr>
          <p:txBody>
            <a:bodyPr tIns="146304" bIns="73152" rtlCol="0" anchor="t" anchorCtr="0">
              <a:noAutofit/>
            </a:bodyPr>
            <a:lstStyle/>
            <a:p>
              <a:pPr algn="ctr" defTabSz="731447">
                <a:lnSpc>
                  <a:spcPct val="70000"/>
                </a:lnSpc>
                <a:defRPr/>
              </a:pPr>
              <a:r>
                <a:rPr lang="zh-CN" altLang="en-US" sz="2400" kern="0" dirty="0" smtClean="0">
                  <a:solidFill>
                    <a:prstClr val="white"/>
                  </a:solidFill>
                  <a:latin typeface="Intel Clear Pro"/>
                  <a:ea typeface="Intel Clear Pro" panose="020B0804020202060201" pitchFamily="34" charset="0"/>
                  <a:cs typeface="Intel Clear Pro" panose="020B0804020202060201" pitchFamily="34" charset="0"/>
                </a:rPr>
                <a:t>远程控制中心</a:t>
              </a:r>
              <a:endParaRPr lang="en-US" sz="2400" kern="0" dirty="0">
                <a:solidFill>
                  <a:prstClr val="white"/>
                </a:solidFill>
                <a:latin typeface="Intel Clear Pro"/>
                <a:ea typeface="Intel Clear Pro" panose="020B0804020202060201" pitchFamily="34" charset="0"/>
                <a:cs typeface="Intel Clear Pro" panose="020B0804020202060201" pitchFamily="34" charset="0"/>
              </a:endParaRPr>
            </a:p>
          </p:txBody>
        </p:sp>
        <p:grpSp>
          <p:nvGrpSpPr>
            <p:cNvPr id="124" name="Group 123"/>
            <p:cNvGrpSpPr/>
            <p:nvPr/>
          </p:nvGrpSpPr>
          <p:grpSpPr>
            <a:xfrm>
              <a:off x="6957349" y="3348306"/>
              <a:ext cx="1752277" cy="891394"/>
              <a:chOff x="4595966" y="2209731"/>
              <a:chExt cx="1095173" cy="557121"/>
            </a:xfrm>
          </p:grpSpPr>
          <p:grpSp>
            <p:nvGrpSpPr>
              <p:cNvPr id="126" name="Group 125"/>
              <p:cNvGrpSpPr/>
              <p:nvPr/>
            </p:nvGrpSpPr>
            <p:grpSpPr>
              <a:xfrm>
                <a:off x="4595966" y="2250279"/>
                <a:ext cx="561250" cy="516573"/>
                <a:chOff x="3188501" y="1552338"/>
                <a:chExt cx="476852" cy="438893"/>
              </a:xfrm>
            </p:grpSpPr>
            <p:sp>
              <p:nvSpPr>
                <p:cNvPr id="128" name="Freeform 147"/>
                <p:cNvSpPr>
                  <a:spLocks noEditPoints="1"/>
                </p:cNvSpPr>
                <p:nvPr/>
              </p:nvSpPr>
              <p:spPr bwMode="auto">
                <a:xfrm>
                  <a:off x="3207480" y="1552338"/>
                  <a:ext cx="438893" cy="297340"/>
                </a:xfrm>
                <a:custGeom>
                  <a:avLst/>
                  <a:gdLst>
                    <a:gd name="T0" fmla="*/ 233 w 235"/>
                    <a:gd name="T1" fmla="*/ 159 h 159"/>
                    <a:gd name="T2" fmla="*/ 2 w 235"/>
                    <a:gd name="T3" fmla="*/ 159 h 159"/>
                    <a:gd name="T4" fmla="*/ 0 w 235"/>
                    <a:gd name="T5" fmla="*/ 157 h 159"/>
                    <a:gd name="T6" fmla="*/ 0 w 235"/>
                    <a:gd name="T7" fmla="*/ 2 h 159"/>
                    <a:gd name="T8" fmla="*/ 2 w 235"/>
                    <a:gd name="T9" fmla="*/ 0 h 159"/>
                    <a:gd name="T10" fmla="*/ 233 w 235"/>
                    <a:gd name="T11" fmla="*/ 0 h 159"/>
                    <a:gd name="T12" fmla="*/ 235 w 235"/>
                    <a:gd name="T13" fmla="*/ 2 h 159"/>
                    <a:gd name="T14" fmla="*/ 235 w 235"/>
                    <a:gd name="T15" fmla="*/ 157 h 159"/>
                    <a:gd name="T16" fmla="*/ 233 w 235"/>
                    <a:gd name="T17" fmla="*/ 159 h 159"/>
                    <a:gd name="T18" fmla="*/ 15 w 235"/>
                    <a:gd name="T19" fmla="*/ 145 h 159"/>
                    <a:gd name="T20" fmla="*/ 220 w 235"/>
                    <a:gd name="T21" fmla="*/ 145 h 159"/>
                    <a:gd name="T22" fmla="*/ 221 w 235"/>
                    <a:gd name="T23" fmla="*/ 144 h 159"/>
                    <a:gd name="T24" fmla="*/ 221 w 235"/>
                    <a:gd name="T25" fmla="*/ 15 h 159"/>
                    <a:gd name="T26" fmla="*/ 220 w 235"/>
                    <a:gd name="T27" fmla="*/ 14 h 159"/>
                    <a:gd name="T28" fmla="*/ 15 w 235"/>
                    <a:gd name="T29" fmla="*/ 14 h 159"/>
                    <a:gd name="T30" fmla="*/ 14 w 235"/>
                    <a:gd name="T31" fmla="*/ 15 h 159"/>
                    <a:gd name="T32" fmla="*/ 14 w 235"/>
                    <a:gd name="T33" fmla="*/ 144 h 159"/>
                    <a:gd name="T34" fmla="*/ 15 w 235"/>
                    <a:gd name="T35" fmla="*/ 145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5" h="159">
                      <a:moveTo>
                        <a:pt x="233" y="159"/>
                      </a:moveTo>
                      <a:cubicBezTo>
                        <a:pt x="2" y="159"/>
                        <a:pt x="2" y="159"/>
                        <a:pt x="2" y="159"/>
                      </a:cubicBezTo>
                      <a:cubicBezTo>
                        <a:pt x="1" y="159"/>
                        <a:pt x="0" y="158"/>
                        <a:pt x="0" y="157"/>
                      </a:cubicBezTo>
                      <a:cubicBezTo>
                        <a:pt x="0" y="2"/>
                        <a:pt x="0" y="2"/>
                        <a:pt x="0" y="2"/>
                      </a:cubicBezTo>
                      <a:cubicBezTo>
                        <a:pt x="0" y="1"/>
                        <a:pt x="1" y="0"/>
                        <a:pt x="2" y="0"/>
                      </a:cubicBezTo>
                      <a:cubicBezTo>
                        <a:pt x="233" y="0"/>
                        <a:pt x="233" y="0"/>
                        <a:pt x="233" y="0"/>
                      </a:cubicBezTo>
                      <a:cubicBezTo>
                        <a:pt x="234" y="0"/>
                        <a:pt x="235" y="1"/>
                        <a:pt x="235" y="2"/>
                      </a:cubicBezTo>
                      <a:cubicBezTo>
                        <a:pt x="235" y="157"/>
                        <a:pt x="235" y="157"/>
                        <a:pt x="235" y="157"/>
                      </a:cubicBezTo>
                      <a:cubicBezTo>
                        <a:pt x="235" y="158"/>
                        <a:pt x="234" y="159"/>
                        <a:pt x="233" y="159"/>
                      </a:cubicBezTo>
                      <a:moveTo>
                        <a:pt x="15" y="145"/>
                      </a:moveTo>
                      <a:cubicBezTo>
                        <a:pt x="220" y="145"/>
                        <a:pt x="220" y="145"/>
                        <a:pt x="220" y="145"/>
                      </a:cubicBezTo>
                      <a:cubicBezTo>
                        <a:pt x="221" y="145"/>
                        <a:pt x="221" y="145"/>
                        <a:pt x="221" y="144"/>
                      </a:cubicBezTo>
                      <a:cubicBezTo>
                        <a:pt x="221" y="15"/>
                        <a:pt x="221" y="15"/>
                        <a:pt x="221" y="15"/>
                      </a:cubicBezTo>
                      <a:cubicBezTo>
                        <a:pt x="221" y="14"/>
                        <a:pt x="221" y="14"/>
                        <a:pt x="220" y="14"/>
                      </a:cubicBezTo>
                      <a:cubicBezTo>
                        <a:pt x="15" y="14"/>
                        <a:pt x="15" y="14"/>
                        <a:pt x="15" y="14"/>
                      </a:cubicBezTo>
                      <a:cubicBezTo>
                        <a:pt x="14" y="14"/>
                        <a:pt x="14" y="14"/>
                        <a:pt x="14" y="15"/>
                      </a:cubicBezTo>
                      <a:cubicBezTo>
                        <a:pt x="14" y="144"/>
                        <a:pt x="14" y="144"/>
                        <a:pt x="14" y="144"/>
                      </a:cubicBezTo>
                      <a:cubicBezTo>
                        <a:pt x="14" y="145"/>
                        <a:pt x="14" y="145"/>
                        <a:pt x="15" y="145"/>
                      </a:cubicBezTo>
                    </a:path>
                  </a:pathLst>
                </a:custGeom>
                <a:solidFill>
                  <a:srgbClr val="00A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endParaRPr lang="en-US" sz="1280" dirty="0">
                    <a:solidFill>
                      <a:prstClr val="white"/>
                    </a:solidFill>
                  </a:endParaRPr>
                </a:p>
              </p:txBody>
            </p:sp>
            <p:sp>
              <p:nvSpPr>
                <p:cNvPr id="129" name="Freeform 148"/>
                <p:cNvSpPr>
                  <a:spLocks/>
                </p:cNvSpPr>
                <p:nvPr/>
              </p:nvSpPr>
              <p:spPr bwMode="auto">
                <a:xfrm>
                  <a:off x="3362477" y="1875775"/>
                  <a:ext cx="128900" cy="49820"/>
                </a:xfrm>
                <a:custGeom>
                  <a:avLst/>
                  <a:gdLst>
                    <a:gd name="T0" fmla="*/ 68 w 69"/>
                    <a:gd name="T1" fmla="*/ 27 h 27"/>
                    <a:gd name="T2" fmla="*/ 1 w 69"/>
                    <a:gd name="T3" fmla="*/ 27 h 27"/>
                    <a:gd name="T4" fmla="*/ 0 w 69"/>
                    <a:gd name="T5" fmla="*/ 26 h 27"/>
                    <a:gd name="T6" fmla="*/ 0 w 69"/>
                    <a:gd name="T7" fmla="*/ 1 h 27"/>
                    <a:gd name="T8" fmla="*/ 1 w 69"/>
                    <a:gd name="T9" fmla="*/ 0 h 27"/>
                    <a:gd name="T10" fmla="*/ 68 w 69"/>
                    <a:gd name="T11" fmla="*/ 0 h 27"/>
                    <a:gd name="T12" fmla="*/ 69 w 69"/>
                    <a:gd name="T13" fmla="*/ 1 h 27"/>
                    <a:gd name="T14" fmla="*/ 69 w 69"/>
                    <a:gd name="T15" fmla="*/ 26 h 27"/>
                    <a:gd name="T16" fmla="*/ 68 w 69"/>
                    <a:gd name="T17"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27">
                      <a:moveTo>
                        <a:pt x="68" y="27"/>
                      </a:moveTo>
                      <a:cubicBezTo>
                        <a:pt x="1" y="27"/>
                        <a:pt x="1" y="27"/>
                        <a:pt x="1" y="27"/>
                      </a:cubicBezTo>
                      <a:cubicBezTo>
                        <a:pt x="0" y="27"/>
                        <a:pt x="0" y="27"/>
                        <a:pt x="0" y="26"/>
                      </a:cubicBezTo>
                      <a:cubicBezTo>
                        <a:pt x="0" y="1"/>
                        <a:pt x="0" y="1"/>
                        <a:pt x="0" y="1"/>
                      </a:cubicBezTo>
                      <a:cubicBezTo>
                        <a:pt x="0" y="0"/>
                        <a:pt x="0" y="0"/>
                        <a:pt x="1" y="0"/>
                      </a:cubicBezTo>
                      <a:cubicBezTo>
                        <a:pt x="68" y="0"/>
                        <a:pt x="68" y="0"/>
                        <a:pt x="68" y="0"/>
                      </a:cubicBezTo>
                      <a:cubicBezTo>
                        <a:pt x="69" y="0"/>
                        <a:pt x="69" y="0"/>
                        <a:pt x="69" y="1"/>
                      </a:cubicBezTo>
                      <a:cubicBezTo>
                        <a:pt x="69" y="26"/>
                        <a:pt x="69" y="26"/>
                        <a:pt x="69" y="26"/>
                      </a:cubicBezTo>
                      <a:cubicBezTo>
                        <a:pt x="69" y="27"/>
                        <a:pt x="69" y="27"/>
                        <a:pt x="68" y="27"/>
                      </a:cubicBezTo>
                    </a:path>
                  </a:pathLst>
                </a:custGeom>
                <a:solidFill>
                  <a:srgbClr val="00A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endParaRPr lang="en-US" sz="1280" dirty="0">
                    <a:solidFill>
                      <a:prstClr val="white"/>
                    </a:solidFill>
                  </a:endParaRPr>
                </a:p>
              </p:txBody>
            </p:sp>
            <p:sp>
              <p:nvSpPr>
                <p:cNvPr id="130" name="Freeform 149"/>
                <p:cNvSpPr>
                  <a:spLocks/>
                </p:cNvSpPr>
                <p:nvPr/>
              </p:nvSpPr>
              <p:spPr bwMode="auto">
                <a:xfrm>
                  <a:off x="3188501" y="1965135"/>
                  <a:ext cx="476852" cy="26096"/>
                </a:xfrm>
                <a:custGeom>
                  <a:avLst/>
                  <a:gdLst>
                    <a:gd name="T0" fmla="*/ 252 w 255"/>
                    <a:gd name="T1" fmla="*/ 14 h 14"/>
                    <a:gd name="T2" fmla="*/ 3 w 255"/>
                    <a:gd name="T3" fmla="*/ 14 h 14"/>
                    <a:gd name="T4" fmla="*/ 0 w 255"/>
                    <a:gd name="T5" fmla="*/ 10 h 14"/>
                    <a:gd name="T6" fmla="*/ 0 w 255"/>
                    <a:gd name="T7" fmla="*/ 1 h 14"/>
                    <a:gd name="T8" fmla="*/ 1 w 255"/>
                    <a:gd name="T9" fmla="*/ 0 h 14"/>
                    <a:gd name="T10" fmla="*/ 255 w 255"/>
                    <a:gd name="T11" fmla="*/ 0 h 14"/>
                    <a:gd name="T12" fmla="*/ 255 w 255"/>
                    <a:gd name="T13" fmla="*/ 1 h 14"/>
                    <a:gd name="T14" fmla="*/ 255 w 255"/>
                    <a:gd name="T15" fmla="*/ 10 h 14"/>
                    <a:gd name="T16" fmla="*/ 252 w 255"/>
                    <a:gd name="T17"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5" h="14">
                      <a:moveTo>
                        <a:pt x="252" y="14"/>
                      </a:moveTo>
                      <a:cubicBezTo>
                        <a:pt x="3" y="14"/>
                        <a:pt x="3" y="14"/>
                        <a:pt x="3" y="14"/>
                      </a:cubicBezTo>
                      <a:cubicBezTo>
                        <a:pt x="1" y="14"/>
                        <a:pt x="0" y="12"/>
                        <a:pt x="0" y="10"/>
                      </a:cubicBezTo>
                      <a:cubicBezTo>
                        <a:pt x="0" y="1"/>
                        <a:pt x="0" y="1"/>
                        <a:pt x="0" y="1"/>
                      </a:cubicBezTo>
                      <a:cubicBezTo>
                        <a:pt x="0" y="0"/>
                        <a:pt x="0" y="0"/>
                        <a:pt x="1" y="0"/>
                      </a:cubicBezTo>
                      <a:cubicBezTo>
                        <a:pt x="255" y="0"/>
                        <a:pt x="255" y="0"/>
                        <a:pt x="255" y="0"/>
                      </a:cubicBezTo>
                      <a:cubicBezTo>
                        <a:pt x="255" y="0"/>
                        <a:pt x="255" y="0"/>
                        <a:pt x="255" y="1"/>
                      </a:cubicBezTo>
                      <a:cubicBezTo>
                        <a:pt x="255" y="10"/>
                        <a:pt x="255" y="10"/>
                        <a:pt x="255" y="10"/>
                      </a:cubicBezTo>
                      <a:cubicBezTo>
                        <a:pt x="255" y="12"/>
                        <a:pt x="254" y="14"/>
                        <a:pt x="252" y="14"/>
                      </a:cubicBezTo>
                    </a:path>
                  </a:pathLst>
                </a:custGeom>
                <a:solidFill>
                  <a:srgbClr val="00A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endParaRPr lang="en-US" sz="1280" dirty="0">
                    <a:solidFill>
                      <a:prstClr val="white"/>
                    </a:solidFill>
                  </a:endParaRPr>
                </a:p>
              </p:txBody>
            </p:sp>
          </p:grpSp>
          <p:sp>
            <p:nvSpPr>
              <p:cNvPr id="127" name="Freeform 15"/>
              <p:cNvSpPr>
                <a:spLocks noEditPoints="1"/>
              </p:cNvSpPr>
              <p:nvPr/>
            </p:nvSpPr>
            <p:spPr bwMode="auto">
              <a:xfrm>
                <a:off x="5335047" y="2209731"/>
                <a:ext cx="356092" cy="557121"/>
              </a:xfrm>
              <a:custGeom>
                <a:avLst/>
                <a:gdLst>
                  <a:gd name="T0" fmla="*/ 99 w 272"/>
                  <a:gd name="T1" fmla="*/ 219 h 426"/>
                  <a:gd name="T2" fmla="*/ 66 w 272"/>
                  <a:gd name="T3" fmla="*/ 173 h 426"/>
                  <a:gd name="T4" fmla="*/ 53 w 272"/>
                  <a:gd name="T5" fmla="*/ 138 h 426"/>
                  <a:gd name="T6" fmla="*/ 218 w 272"/>
                  <a:gd name="T7" fmla="*/ 138 h 426"/>
                  <a:gd name="T8" fmla="*/ 205 w 272"/>
                  <a:gd name="T9" fmla="*/ 173 h 426"/>
                  <a:gd name="T10" fmla="*/ 158 w 272"/>
                  <a:gd name="T11" fmla="*/ 195 h 426"/>
                  <a:gd name="T12" fmla="*/ 124 w 272"/>
                  <a:gd name="T13" fmla="*/ 192 h 426"/>
                  <a:gd name="T14" fmla="*/ 272 w 272"/>
                  <a:gd name="T15" fmla="*/ 365 h 426"/>
                  <a:gd name="T16" fmla="*/ 136 w 272"/>
                  <a:gd name="T17" fmla="*/ 426 h 426"/>
                  <a:gd name="T18" fmla="*/ 0 w 272"/>
                  <a:gd name="T19" fmla="*/ 365 h 426"/>
                  <a:gd name="T20" fmla="*/ 124 w 272"/>
                  <a:gd name="T21" fmla="*/ 243 h 426"/>
                  <a:gd name="T22" fmla="*/ 159 w 272"/>
                  <a:gd name="T23" fmla="*/ 240 h 426"/>
                  <a:gd name="T24" fmla="*/ 110 w 272"/>
                  <a:gd name="T25" fmla="*/ 268 h 426"/>
                  <a:gd name="T26" fmla="*/ 136 w 272"/>
                  <a:gd name="T27" fmla="*/ 290 h 426"/>
                  <a:gd name="T28" fmla="*/ 162 w 272"/>
                  <a:gd name="T29" fmla="*/ 268 h 426"/>
                  <a:gd name="T30" fmla="*/ 112 w 272"/>
                  <a:gd name="T31" fmla="*/ 261 h 426"/>
                  <a:gd name="T32" fmla="*/ 165 w 272"/>
                  <a:gd name="T33" fmla="*/ 369 h 426"/>
                  <a:gd name="T34" fmla="*/ 136 w 272"/>
                  <a:gd name="T35" fmla="*/ 300 h 426"/>
                  <a:gd name="T36" fmla="*/ 107 w 272"/>
                  <a:gd name="T37" fmla="*/ 369 h 426"/>
                  <a:gd name="T38" fmla="*/ 129 w 272"/>
                  <a:gd name="T39" fmla="*/ 403 h 426"/>
                  <a:gd name="T40" fmla="*/ 142 w 272"/>
                  <a:gd name="T41" fmla="*/ 403 h 426"/>
                  <a:gd name="T42" fmla="*/ 165 w 272"/>
                  <a:gd name="T43" fmla="*/ 369 h 426"/>
                  <a:gd name="T44" fmla="*/ 156 w 272"/>
                  <a:gd name="T45" fmla="*/ 208 h 426"/>
                  <a:gd name="T46" fmla="*/ 124 w 272"/>
                  <a:gd name="T47" fmla="*/ 204 h 426"/>
                  <a:gd name="T48" fmla="*/ 124 w 272"/>
                  <a:gd name="T49" fmla="*/ 231 h 426"/>
                  <a:gd name="T50" fmla="*/ 160 w 272"/>
                  <a:gd name="T51" fmla="*/ 219 h 426"/>
                  <a:gd name="T52" fmla="*/ 229 w 272"/>
                  <a:gd name="T53" fmla="*/ 196 h 426"/>
                  <a:gd name="T54" fmla="*/ 253 w 272"/>
                  <a:gd name="T55" fmla="*/ 157 h 426"/>
                  <a:gd name="T56" fmla="*/ 251 w 272"/>
                  <a:gd name="T57" fmla="*/ 120 h 426"/>
                  <a:gd name="T58" fmla="*/ 245 w 272"/>
                  <a:gd name="T59" fmla="*/ 66 h 426"/>
                  <a:gd name="T60" fmla="*/ 26 w 272"/>
                  <a:gd name="T61" fmla="*/ 66 h 426"/>
                  <a:gd name="T62" fmla="*/ 21 w 272"/>
                  <a:gd name="T63" fmla="*/ 120 h 426"/>
                  <a:gd name="T64" fmla="*/ 18 w 272"/>
                  <a:gd name="T65" fmla="*/ 157 h 426"/>
                  <a:gd name="T66" fmla="*/ 43 w 272"/>
                  <a:gd name="T67" fmla="*/ 196 h 426"/>
                  <a:gd name="T68" fmla="*/ 55 w 272"/>
                  <a:gd name="T69" fmla="*/ 177 h 426"/>
                  <a:gd name="T70" fmla="*/ 34 w 272"/>
                  <a:gd name="T71" fmla="*/ 138 h 426"/>
                  <a:gd name="T72" fmla="*/ 37 w 272"/>
                  <a:gd name="T73" fmla="*/ 89 h 426"/>
                  <a:gd name="T74" fmla="*/ 55 w 272"/>
                  <a:gd name="T75" fmla="*/ 81 h 426"/>
                  <a:gd name="T76" fmla="*/ 217 w 272"/>
                  <a:gd name="T77" fmla="*/ 81 h 426"/>
                  <a:gd name="T78" fmla="*/ 235 w 272"/>
                  <a:gd name="T79" fmla="*/ 89 h 426"/>
                  <a:gd name="T80" fmla="*/ 238 w 272"/>
                  <a:gd name="T81" fmla="*/ 138 h 426"/>
                  <a:gd name="T82" fmla="*/ 216 w 272"/>
                  <a:gd name="T83" fmla="*/ 177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72" h="426">
                    <a:moveTo>
                      <a:pt x="99" y="218"/>
                    </a:moveTo>
                    <a:cubicBezTo>
                      <a:pt x="99" y="218"/>
                      <a:pt x="99" y="219"/>
                      <a:pt x="99" y="219"/>
                    </a:cubicBezTo>
                    <a:cubicBezTo>
                      <a:pt x="86" y="213"/>
                      <a:pt x="75" y="203"/>
                      <a:pt x="67" y="190"/>
                    </a:cubicBezTo>
                    <a:cubicBezTo>
                      <a:pt x="68" y="185"/>
                      <a:pt x="68" y="179"/>
                      <a:pt x="66" y="173"/>
                    </a:cubicBezTo>
                    <a:cubicBezTo>
                      <a:pt x="56" y="144"/>
                      <a:pt x="56" y="144"/>
                      <a:pt x="56" y="144"/>
                    </a:cubicBezTo>
                    <a:cubicBezTo>
                      <a:pt x="55" y="142"/>
                      <a:pt x="54" y="140"/>
                      <a:pt x="53" y="138"/>
                    </a:cubicBezTo>
                    <a:cubicBezTo>
                      <a:pt x="56" y="96"/>
                      <a:pt x="92" y="62"/>
                      <a:pt x="136" y="62"/>
                    </a:cubicBezTo>
                    <a:cubicBezTo>
                      <a:pt x="179" y="62"/>
                      <a:pt x="215" y="96"/>
                      <a:pt x="218" y="138"/>
                    </a:cubicBezTo>
                    <a:cubicBezTo>
                      <a:pt x="217" y="140"/>
                      <a:pt x="216" y="142"/>
                      <a:pt x="216" y="144"/>
                    </a:cubicBezTo>
                    <a:cubicBezTo>
                      <a:pt x="205" y="173"/>
                      <a:pt x="205" y="173"/>
                      <a:pt x="205" y="173"/>
                    </a:cubicBezTo>
                    <a:cubicBezTo>
                      <a:pt x="204" y="175"/>
                      <a:pt x="204" y="177"/>
                      <a:pt x="204" y="179"/>
                    </a:cubicBezTo>
                    <a:cubicBezTo>
                      <a:pt x="158" y="195"/>
                      <a:pt x="158" y="195"/>
                      <a:pt x="158" y="195"/>
                    </a:cubicBezTo>
                    <a:cubicBezTo>
                      <a:pt x="155" y="193"/>
                      <a:pt x="151" y="192"/>
                      <a:pt x="147" y="192"/>
                    </a:cubicBezTo>
                    <a:cubicBezTo>
                      <a:pt x="124" y="192"/>
                      <a:pt x="124" y="192"/>
                      <a:pt x="124" y="192"/>
                    </a:cubicBezTo>
                    <a:cubicBezTo>
                      <a:pt x="110" y="192"/>
                      <a:pt x="99" y="204"/>
                      <a:pt x="99" y="218"/>
                    </a:cubicBezTo>
                    <a:close/>
                    <a:moveTo>
                      <a:pt x="272" y="365"/>
                    </a:moveTo>
                    <a:cubicBezTo>
                      <a:pt x="272" y="385"/>
                      <a:pt x="267" y="404"/>
                      <a:pt x="258" y="421"/>
                    </a:cubicBezTo>
                    <a:cubicBezTo>
                      <a:pt x="218" y="424"/>
                      <a:pt x="177" y="426"/>
                      <a:pt x="136" y="426"/>
                    </a:cubicBezTo>
                    <a:cubicBezTo>
                      <a:pt x="94" y="426"/>
                      <a:pt x="53" y="424"/>
                      <a:pt x="14" y="421"/>
                    </a:cubicBezTo>
                    <a:cubicBezTo>
                      <a:pt x="5" y="404"/>
                      <a:pt x="0" y="385"/>
                      <a:pt x="0" y="365"/>
                    </a:cubicBezTo>
                    <a:cubicBezTo>
                      <a:pt x="0" y="302"/>
                      <a:pt x="48" y="250"/>
                      <a:pt x="112" y="240"/>
                    </a:cubicBezTo>
                    <a:cubicBezTo>
                      <a:pt x="116" y="242"/>
                      <a:pt x="120" y="243"/>
                      <a:pt x="124" y="243"/>
                    </a:cubicBezTo>
                    <a:cubicBezTo>
                      <a:pt x="147" y="243"/>
                      <a:pt x="147" y="243"/>
                      <a:pt x="147" y="243"/>
                    </a:cubicBezTo>
                    <a:cubicBezTo>
                      <a:pt x="151" y="243"/>
                      <a:pt x="156" y="242"/>
                      <a:pt x="159" y="240"/>
                    </a:cubicBezTo>
                    <a:cubicBezTo>
                      <a:pt x="223" y="250"/>
                      <a:pt x="272" y="302"/>
                      <a:pt x="272" y="365"/>
                    </a:cubicBezTo>
                    <a:close/>
                    <a:moveTo>
                      <a:pt x="110" y="268"/>
                    </a:moveTo>
                    <a:cubicBezTo>
                      <a:pt x="129" y="287"/>
                      <a:pt x="129" y="287"/>
                      <a:pt x="129" y="287"/>
                    </a:cubicBezTo>
                    <a:cubicBezTo>
                      <a:pt x="131" y="289"/>
                      <a:pt x="133" y="290"/>
                      <a:pt x="136" y="290"/>
                    </a:cubicBezTo>
                    <a:cubicBezTo>
                      <a:pt x="138" y="290"/>
                      <a:pt x="140" y="289"/>
                      <a:pt x="142" y="287"/>
                    </a:cubicBezTo>
                    <a:cubicBezTo>
                      <a:pt x="162" y="268"/>
                      <a:pt x="162" y="268"/>
                      <a:pt x="162" y="268"/>
                    </a:cubicBezTo>
                    <a:cubicBezTo>
                      <a:pt x="165" y="264"/>
                      <a:pt x="164" y="261"/>
                      <a:pt x="159" y="261"/>
                    </a:cubicBezTo>
                    <a:cubicBezTo>
                      <a:pt x="112" y="261"/>
                      <a:pt x="112" y="261"/>
                      <a:pt x="112" y="261"/>
                    </a:cubicBezTo>
                    <a:cubicBezTo>
                      <a:pt x="107" y="261"/>
                      <a:pt x="106" y="264"/>
                      <a:pt x="110" y="268"/>
                    </a:cubicBezTo>
                    <a:close/>
                    <a:moveTo>
                      <a:pt x="165" y="369"/>
                    </a:moveTo>
                    <a:cubicBezTo>
                      <a:pt x="139" y="303"/>
                      <a:pt x="139" y="303"/>
                      <a:pt x="139" y="303"/>
                    </a:cubicBezTo>
                    <a:cubicBezTo>
                      <a:pt x="138" y="301"/>
                      <a:pt x="137" y="300"/>
                      <a:pt x="136" y="300"/>
                    </a:cubicBezTo>
                    <a:cubicBezTo>
                      <a:pt x="134" y="300"/>
                      <a:pt x="133" y="301"/>
                      <a:pt x="132" y="303"/>
                    </a:cubicBezTo>
                    <a:cubicBezTo>
                      <a:pt x="107" y="369"/>
                      <a:pt x="107" y="369"/>
                      <a:pt x="107" y="369"/>
                    </a:cubicBezTo>
                    <a:cubicBezTo>
                      <a:pt x="105" y="374"/>
                      <a:pt x="106" y="380"/>
                      <a:pt x="110" y="384"/>
                    </a:cubicBezTo>
                    <a:cubicBezTo>
                      <a:pt x="129" y="403"/>
                      <a:pt x="129" y="403"/>
                      <a:pt x="129" y="403"/>
                    </a:cubicBezTo>
                    <a:cubicBezTo>
                      <a:pt x="131" y="405"/>
                      <a:pt x="133" y="406"/>
                      <a:pt x="136" y="406"/>
                    </a:cubicBezTo>
                    <a:cubicBezTo>
                      <a:pt x="138" y="406"/>
                      <a:pt x="140" y="405"/>
                      <a:pt x="142" y="403"/>
                    </a:cubicBezTo>
                    <a:cubicBezTo>
                      <a:pt x="162" y="384"/>
                      <a:pt x="162" y="384"/>
                      <a:pt x="162" y="384"/>
                    </a:cubicBezTo>
                    <a:cubicBezTo>
                      <a:pt x="165" y="380"/>
                      <a:pt x="166" y="374"/>
                      <a:pt x="165" y="369"/>
                    </a:cubicBezTo>
                    <a:close/>
                    <a:moveTo>
                      <a:pt x="216" y="187"/>
                    </a:moveTo>
                    <a:cubicBezTo>
                      <a:pt x="156" y="208"/>
                      <a:pt x="156" y="208"/>
                      <a:pt x="156" y="208"/>
                    </a:cubicBezTo>
                    <a:cubicBezTo>
                      <a:pt x="154" y="206"/>
                      <a:pt x="151" y="204"/>
                      <a:pt x="147" y="204"/>
                    </a:cubicBezTo>
                    <a:cubicBezTo>
                      <a:pt x="124" y="204"/>
                      <a:pt x="124" y="204"/>
                      <a:pt x="124" y="204"/>
                    </a:cubicBezTo>
                    <a:cubicBezTo>
                      <a:pt x="117" y="204"/>
                      <a:pt x="111" y="210"/>
                      <a:pt x="111" y="218"/>
                    </a:cubicBezTo>
                    <a:cubicBezTo>
                      <a:pt x="111" y="225"/>
                      <a:pt x="117" y="231"/>
                      <a:pt x="124" y="231"/>
                    </a:cubicBezTo>
                    <a:cubicBezTo>
                      <a:pt x="147" y="231"/>
                      <a:pt x="147" y="231"/>
                      <a:pt x="147" y="231"/>
                    </a:cubicBezTo>
                    <a:cubicBezTo>
                      <a:pt x="154" y="231"/>
                      <a:pt x="159" y="226"/>
                      <a:pt x="160" y="219"/>
                    </a:cubicBezTo>
                    <a:cubicBezTo>
                      <a:pt x="226" y="196"/>
                      <a:pt x="226" y="196"/>
                      <a:pt x="226" y="196"/>
                    </a:cubicBezTo>
                    <a:cubicBezTo>
                      <a:pt x="227" y="196"/>
                      <a:pt x="228" y="196"/>
                      <a:pt x="229" y="196"/>
                    </a:cubicBezTo>
                    <a:cubicBezTo>
                      <a:pt x="235" y="196"/>
                      <a:pt x="240" y="193"/>
                      <a:pt x="242" y="186"/>
                    </a:cubicBezTo>
                    <a:cubicBezTo>
                      <a:pt x="253" y="157"/>
                      <a:pt x="253" y="157"/>
                      <a:pt x="253" y="157"/>
                    </a:cubicBezTo>
                    <a:cubicBezTo>
                      <a:pt x="255" y="151"/>
                      <a:pt x="253" y="145"/>
                      <a:pt x="249" y="141"/>
                    </a:cubicBezTo>
                    <a:cubicBezTo>
                      <a:pt x="250" y="134"/>
                      <a:pt x="251" y="127"/>
                      <a:pt x="251" y="120"/>
                    </a:cubicBezTo>
                    <a:cubicBezTo>
                      <a:pt x="251" y="107"/>
                      <a:pt x="248" y="94"/>
                      <a:pt x="245" y="82"/>
                    </a:cubicBezTo>
                    <a:cubicBezTo>
                      <a:pt x="248" y="77"/>
                      <a:pt x="248" y="71"/>
                      <a:pt x="245" y="66"/>
                    </a:cubicBezTo>
                    <a:cubicBezTo>
                      <a:pt x="223" y="25"/>
                      <a:pt x="181" y="0"/>
                      <a:pt x="136" y="0"/>
                    </a:cubicBezTo>
                    <a:cubicBezTo>
                      <a:pt x="90" y="0"/>
                      <a:pt x="48" y="25"/>
                      <a:pt x="26" y="66"/>
                    </a:cubicBezTo>
                    <a:cubicBezTo>
                      <a:pt x="23" y="71"/>
                      <a:pt x="24" y="77"/>
                      <a:pt x="27" y="82"/>
                    </a:cubicBezTo>
                    <a:cubicBezTo>
                      <a:pt x="23" y="94"/>
                      <a:pt x="21" y="107"/>
                      <a:pt x="21" y="120"/>
                    </a:cubicBezTo>
                    <a:cubicBezTo>
                      <a:pt x="21" y="127"/>
                      <a:pt x="21" y="134"/>
                      <a:pt x="23" y="141"/>
                    </a:cubicBezTo>
                    <a:cubicBezTo>
                      <a:pt x="18" y="145"/>
                      <a:pt x="16" y="151"/>
                      <a:pt x="18" y="157"/>
                    </a:cubicBezTo>
                    <a:cubicBezTo>
                      <a:pt x="29" y="186"/>
                      <a:pt x="29" y="186"/>
                      <a:pt x="29" y="186"/>
                    </a:cubicBezTo>
                    <a:cubicBezTo>
                      <a:pt x="31" y="193"/>
                      <a:pt x="37" y="196"/>
                      <a:pt x="43" y="196"/>
                    </a:cubicBezTo>
                    <a:cubicBezTo>
                      <a:pt x="44" y="196"/>
                      <a:pt x="45" y="196"/>
                      <a:pt x="47" y="196"/>
                    </a:cubicBezTo>
                    <a:cubicBezTo>
                      <a:pt x="54" y="193"/>
                      <a:pt x="58" y="185"/>
                      <a:pt x="55" y="177"/>
                    </a:cubicBezTo>
                    <a:cubicBezTo>
                      <a:pt x="44" y="148"/>
                      <a:pt x="44" y="148"/>
                      <a:pt x="44" y="148"/>
                    </a:cubicBezTo>
                    <a:cubicBezTo>
                      <a:pt x="43" y="143"/>
                      <a:pt x="38" y="139"/>
                      <a:pt x="34" y="138"/>
                    </a:cubicBezTo>
                    <a:cubicBezTo>
                      <a:pt x="33" y="132"/>
                      <a:pt x="32" y="126"/>
                      <a:pt x="32" y="120"/>
                    </a:cubicBezTo>
                    <a:cubicBezTo>
                      <a:pt x="32" y="109"/>
                      <a:pt x="34" y="99"/>
                      <a:pt x="37" y="89"/>
                    </a:cubicBezTo>
                    <a:cubicBezTo>
                      <a:pt x="38" y="90"/>
                      <a:pt x="39" y="90"/>
                      <a:pt x="40" y="90"/>
                    </a:cubicBezTo>
                    <a:cubicBezTo>
                      <a:pt x="46" y="90"/>
                      <a:pt x="52" y="87"/>
                      <a:pt x="55" y="81"/>
                    </a:cubicBezTo>
                    <a:cubicBezTo>
                      <a:pt x="71" y="51"/>
                      <a:pt x="102" y="32"/>
                      <a:pt x="136" y="32"/>
                    </a:cubicBezTo>
                    <a:cubicBezTo>
                      <a:pt x="169" y="32"/>
                      <a:pt x="200" y="51"/>
                      <a:pt x="217" y="81"/>
                    </a:cubicBezTo>
                    <a:cubicBezTo>
                      <a:pt x="220" y="87"/>
                      <a:pt x="225" y="90"/>
                      <a:pt x="231" y="90"/>
                    </a:cubicBezTo>
                    <a:cubicBezTo>
                      <a:pt x="232" y="90"/>
                      <a:pt x="233" y="90"/>
                      <a:pt x="235" y="89"/>
                    </a:cubicBezTo>
                    <a:cubicBezTo>
                      <a:pt x="238" y="99"/>
                      <a:pt x="239" y="109"/>
                      <a:pt x="239" y="120"/>
                    </a:cubicBezTo>
                    <a:cubicBezTo>
                      <a:pt x="239" y="126"/>
                      <a:pt x="239" y="132"/>
                      <a:pt x="238" y="138"/>
                    </a:cubicBezTo>
                    <a:cubicBezTo>
                      <a:pt x="233" y="139"/>
                      <a:pt x="229" y="143"/>
                      <a:pt x="227" y="148"/>
                    </a:cubicBezTo>
                    <a:cubicBezTo>
                      <a:pt x="216" y="177"/>
                      <a:pt x="216" y="177"/>
                      <a:pt x="216" y="177"/>
                    </a:cubicBezTo>
                    <a:cubicBezTo>
                      <a:pt x="215" y="181"/>
                      <a:pt x="215" y="184"/>
                      <a:pt x="216" y="187"/>
                    </a:cubicBezTo>
                    <a:close/>
                  </a:path>
                </a:pathLst>
              </a:custGeom>
              <a:solidFill>
                <a:schemeClr val="accent2"/>
              </a:solidFill>
              <a:ln>
                <a:noFill/>
              </a:ln>
            </p:spPr>
            <p:txBody>
              <a:bodyPr vert="horz" wrap="square" lIns="146304" tIns="73152" rIns="146304" bIns="73152" numCol="1" anchor="t" anchorCtr="0" compatLnSpc="1">
                <a:prstTxWarp prst="textNoShape">
                  <a:avLst/>
                </a:prstTxWarp>
              </a:bodyPr>
              <a:lstStyle/>
              <a:p>
                <a:endParaRPr lang="en-US" sz="1280" dirty="0">
                  <a:solidFill>
                    <a:prstClr val="white"/>
                  </a:solidFill>
                </a:endParaRPr>
              </a:p>
            </p:txBody>
          </p:sp>
        </p:grpSp>
        <p:sp>
          <p:nvSpPr>
            <p:cNvPr id="125" name="TextBox 124"/>
            <p:cNvSpPr txBox="1"/>
            <p:nvPr/>
          </p:nvSpPr>
          <p:spPr>
            <a:xfrm>
              <a:off x="5191086" y="3015087"/>
              <a:ext cx="868118" cy="289310"/>
            </a:xfrm>
            <a:prstGeom prst="rect">
              <a:avLst/>
            </a:prstGeom>
            <a:noFill/>
          </p:spPr>
          <p:txBody>
            <a:bodyPr wrap="square" lIns="0" rIns="0" rtlCol="0">
              <a:spAutoFit/>
            </a:bodyPr>
            <a:lstStyle/>
            <a:p>
              <a:pPr algn="ctr"/>
              <a:r>
                <a:rPr lang="zh-CN" altLang="en-US" sz="1280" dirty="0">
                  <a:solidFill>
                    <a:srgbClr val="FFFFFF"/>
                  </a:solidFill>
                </a:rPr>
                <a:t>边</a:t>
              </a:r>
              <a:r>
                <a:rPr lang="zh-CN" altLang="en-US" sz="1280" dirty="0" smtClean="0">
                  <a:solidFill>
                    <a:srgbClr val="FFFFFF"/>
                  </a:solidFill>
                </a:rPr>
                <a:t>缘计算</a:t>
              </a:r>
              <a:endParaRPr lang="en-US" sz="1280" dirty="0">
                <a:solidFill>
                  <a:srgbClr val="FFFFFF"/>
                </a:solidFill>
              </a:endParaRPr>
            </a:p>
          </p:txBody>
        </p:sp>
      </p:grpSp>
      <p:graphicFrame>
        <p:nvGraphicFramePr>
          <p:cNvPr id="203" name="Table 202"/>
          <p:cNvGraphicFramePr>
            <a:graphicFrameLocks noGrp="1"/>
          </p:cNvGraphicFramePr>
          <p:nvPr>
            <p:extLst>
              <p:ext uri="{D42A27DB-BD31-4B8C-83A1-F6EECF244321}">
                <p14:modId xmlns:p14="http://schemas.microsoft.com/office/powerpoint/2010/main" val="857182594"/>
              </p:ext>
            </p:extLst>
          </p:nvPr>
        </p:nvGraphicFramePr>
        <p:xfrm>
          <a:off x="1714356" y="5156211"/>
          <a:ext cx="8345877" cy="1470085"/>
        </p:xfrm>
        <a:graphic>
          <a:graphicData uri="http://schemas.openxmlformats.org/drawingml/2006/table">
            <a:tbl>
              <a:tblPr firstRow="1" bandRow="1">
                <a:tableStyleId>{69012ECD-51FC-41F1-AA8D-1B2483CD663E}</a:tableStyleId>
              </a:tblPr>
              <a:tblGrid>
                <a:gridCol w="1423396"/>
                <a:gridCol w="1662013"/>
                <a:gridCol w="5260468"/>
              </a:tblGrid>
              <a:tr h="350004">
                <a:tc>
                  <a:txBody>
                    <a:bodyPr/>
                    <a:lstStyle/>
                    <a:p>
                      <a:r>
                        <a:rPr lang="zh-CN" altLang="en-US" sz="1100" dirty="0" smtClean="0">
                          <a:solidFill>
                            <a:schemeClr val="bg1"/>
                          </a:solidFill>
                        </a:rPr>
                        <a:t>指标</a:t>
                      </a:r>
                      <a:endParaRPr lang="en-US" sz="1100" dirty="0">
                        <a:solidFill>
                          <a:schemeClr val="bg1"/>
                        </a:solidFill>
                      </a:endParaRPr>
                    </a:p>
                  </a:txBody>
                  <a:tcPr marL="146304" marR="146304" marT="73152" marB="73152"/>
                </a:tc>
                <a:tc>
                  <a:txBody>
                    <a:bodyPr/>
                    <a:lstStyle/>
                    <a:p>
                      <a:r>
                        <a:rPr lang="zh-CN" altLang="en-US" sz="1100" dirty="0" smtClean="0">
                          <a:solidFill>
                            <a:schemeClr val="bg1"/>
                          </a:solidFill>
                        </a:rPr>
                        <a:t>需求</a:t>
                      </a:r>
                      <a:endParaRPr lang="en-US" sz="1100" dirty="0">
                        <a:solidFill>
                          <a:schemeClr val="bg1"/>
                        </a:solidFill>
                      </a:endParaRPr>
                    </a:p>
                  </a:txBody>
                  <a:tcPr marL="146304" marR="146304" marT="73152" marB="73152"/>
                </a:tc>
                <a:tc>
                  <a:txBody>
                    <a:bodyPr/>
                    <a:lstStyle/>
                    <a:p>
                      <a:r>
                        <a:rPr lang="zh-CN" altLang="en-US" sz="1100" dirty="0" smtClean="0">
                          <a:solidFill>
                            <a:schemeClr val="bg1"/>
                          </a:solidFill>
                        </a:rPr>
                        <a:t>注释</a:t>
                      </a:r>
                      <a:endParaRPr lang="en-US" sz="1100" dirty="0">
                        <a:solidFill>
                          <a:schemeClr val="bg1"/>
                        </a:solidFill>
                      </a:endParaRPr>
                    </a:p>
                  </a:txBody>
                  <a:tcPr marL="146304" marR="146304" marT="73152" marB="73152"/>
                </a:tc>
              </a:tr>
              <a:tr h="303112">
                <a:tc>
                  <a:txBody>
                    <a:bodyPr/>
                    <a:lstStyle/>
                    <a:p>
                      <a:r>
                        <a:rPr lang="zh-CN" altLang="en-US" sz="1100" dirty="0" smtClean="0">
                          <a:solidFill>
                            <a:schemeClr val="bg1"/>
                          </a:solidFill>
                        </a:rPr>
                        <a:t>上行吞吐量</a:t>
                      </a:r>
                      <a:endParaRPr lang="en-US" sz="1100" dirty="0">
                        <a:solidFill>
                          <a:schemeClr val="bg1"/>
                        </a:solidFill>
                      </a:endParaRPr>
                    </a:p>
                  </a:txBody>
                  <a:tcPr marL="146304" marR="146304" marT="73152" marB="73152"/>
                </a:tc>
                <a:tc>
                  <a:txBody>
                    <a:bodyPr/>
                    <a:lstStyle/>
                    <a:p>
                      <a:r>
                        <a:rPr lang="en-US" sz="1100" dirty="0" smtClean="0">
                          <a:solidFill>
                            <a:schemeClr val="bg1"/>
                          </a:solidFill>
                        </a:rPr>
                        <a:t>400Mbps</a:t>
                      </a:r>
                      <a:endParaRPr lang="en-US" sz="1100" dirty="0">
                        <a:solidFill>
                          <a:schemeClr val="bg1"/>
                        </a:solidFill>
                      </a:endParaRPr>
                    </a:p>
                  </a:txBody>
                  <a:tcPr marL="146304" marR="146304" marT="73152" marB="73152"/>
                </a:tc>
                <a:tc>
                  <a:txBody>
                    <a:bodyPr/>
                    <a:lstStyle/>
                    <a:p>
                      <a:r>
                        <a:rPr lang="zh-CN" altLang="en-US" sz="1100" dirty="0" smtClean="0">
                          <a:solidFill>
                            <a:schemeClr val="bg1"/>
                          </a:solidFill>
                        </a:rPr>
                        <a:t>将实时视频数据从施工机器发送到远程控制中心。</a:t>
                      </a:r>
                      <a:endParaRPr lang="en-US" sz="1100" dirty="0">
                        <a:solidFill>
                          <a:schemeClr val="bg1"/>
                        </a:solidFill>
                      </a:endParaRPr>
                    </a:p>
                  </a:txBody>
                  <a:tcPr marL="146304" marR="146304" marT="73152" marB="73152"/>
                </a:tc>
              </a:tr>
              <a:tr h="305756">
                <a:tc>
                  <a:txBody>
                    <a:bodyPr/>
                    <a:lstStyle/>
                    <a:p>
                      <a:r>
                        <a:rPr lang="zh-CN" altLang="en-US" sz="1100" dirty="0" smtClean="0">
                          <a:solidFill>
                            <a:schemeClr val="bg1"/>
                          </a:solidFill>
                        </a:rPr>
                        <a:t>下行吞吐量</a:t>
                      </a:r>
                      <a:endParaRPr lang="en-US" sz="1100" dirty="0">
                        <a:solidFill>
                          <a:schemeClr val="bg1"/>
                        </a:solidFill>
                      </a:endParaRPr>
                    </a:p>
                  </a:txBody>
                  <a:tcPr marL="146304" marR="146304" marT="73152" marB="73152"/>
                </a:tc>
                <a:tc>
                  <a:txBody>
                    <a:bodyPr/>
                    <a:lstStyle/>
                    <a:p>
                      <a:r>
                        <a:rPr lang="en-US" sz="1100" dirty="0" smtClean="0">
                          <a:solidFill>
                            <a:schemeClr val="bg1"/>
                          </a:solidFill>
                        </a:rPr>
                        <a:t>50Mbps</a:t>
                      </a:r>
                      <a:endParaRPr lang="en-US" sz="1100" dirty="0">
                        <a:solidFill>
                          <a:schemeClr val="bg1"/>
                        </a:solidFill>
                      </a:endParaRPr>
                    </a:p>
                  </a:txBody>
                  <a:tcPr marL="146304" marR="146304" marT="73152" marB="73152"/>
                </a:tc>
                <a:tc>
                  <a:txBody>
                    <a:bodyPr/>
                    <a:lstStyle/>
                    <a:p>
                      <a:r>
                        <a:rPr lang="zh-CN" altLang="en-US" sz="1100" dirty="0" smtClean="0">
                          <a:solidFill>
                            <a:schemeClr val="bg1"/>
                          </a:solidFill>
                        </a:rPr>
                        <a:t>从远程控制中心发送控制信号到远程施工机器。</a:t>
                      </a:r>
                      <a:endParaRPr lang="en-US" sz="1100" dirty="0">
                        <a:solidFill>
                          <a:schemeClr val="bg1"/>
                        </a:solidFill>
                      </a:endParaRPr>
                    </a:p>
                  </a:txBody>
                  <a:tcPr marL="146304" marR="146304" marT="73152" marB="73152"/>
                </a:tc>
              </a:tr>
              <a:tr h="492193">
                <a:tc>
                  <a:txBody>
                    <a:bodyPr/>
                    <a:lstStyle/>
                    <a:p>
                      <a:r>
                        <a:rPr lang="zh-CN" altLang="en-US" sz="1100" dirty="0" smtClean="0">
                          <a:solidFill>
                            <a:schemeClr val="bg1"/>
                          </a:solidFill>
                        </a:rPr>
                        <a:t>端到端延迟</a:t>
                      </a:r>
                      <a:endParaRPr lang="en-US" sz="1100" dirty="0">
                        <a:solidFill>
                          <a:schemeClr val="bg1"/>
                        </a:solidFill>
                      </a:endParaRPr>
                    </a:p>
                  </a:txBody>
                  <a:tcPr marL="146304" marR="146304" marT="73152" marB="73152"/>
                </a:tc>
                <a:tc>
                  <a:txBody>
                    <a:bodyPr/>
                    <a:lstStyle/>
                    <a:p>
                      <a:r>
                        <a:rPr lang="en-US" sz="1100" dirty="0" smtClean="0">
                          <a:solidFill>
                            <a:schemeClr val="bg1"/>
                          </a:solidFill>
                        </a:rPr>
                        <a:t>100~200msec</a:t>
                      </a:r>
                      <a:endParaRPr lang="en-US" sz="1100" dirty="0">
                        <a:solidFill>
                          <a:schemeClr val="bg1"/>
                        </a:solidFill>
                      </a:endParaRPr>
                    </a:p>
                  </a:txBody>
                  <a:tcPr marL="146304" marR="146304" marT="73152" marB="73152"/>
                </a:tc>
                <a:tc>
                  <a:txBody>
                    <a:bodyPr/>
                    <a:lstStyle/>
                    <a:p>
                      <a:r>
                        <a:rPr lang="zh-CN" altLang="en-US" sz="1100" dirty="0" smtClean="0">
                          <a:solidFill>
                            <a:schemeClr val="bg1"/>
                          </a:solidFill>
                        </a:rPr>
                        <a:t>从施工机器到远程控制中心的端到端延迟不到</a:t>
                      </a:r>
                      <a:r>
                        <a:rPr lang="en-US" altLang="zh-CN" sz="1100" dirty="0" smtClean="0">
                          <a:solidFill>
                            <a:schemeClr val="bg1"/>
                          </a:solidFill>
                        </a:rPr>
                        <a:t>100</a:t>
                      </a:r>
                      <a:r>
                        <a:rPr lang="zh-CN" altLang="en-US" sz="1100" dirty="0" smtClean="0">
                          <a:solidFill>
                            <a:schemeClr val="bg1"/>
                          </a:solidFill>
                        </a:rPr>
                        <a:t>毫秒。</a:t>
                      </a:r>
                      <a:endParaRPr lang="en-US" sz="1100" dirty="0">
                        <a:solidFill>
                          <a:schemeClr val="bg1"/>
                        </a:solidFill>
                      </a:endParaRPr>
                    </a:p>
                  </a:txBody>
                  <a:tcPr marL="146304" marR="146304" marT="73152" marB="73152"/>
                </a:tc>
              </a:tr>
            </a:tbl>
          </a:graphicData>
        </a:graphic>
      </p:graphicFrame>
    </p:spTree>
    <p:extLst>
      <p:ext uri="{BB962C8B-B14F-4D97-AF65-F5344CB8AC3E}">
        <p14:creationId xmlns:p14="http://schemas.microsoft.com/office/powerpoint/2010/main" val="77818890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p:cNvSpPr>
            <a:spLocks noGrp="1"/>
          </p:cNvSpPr>
          <p:nvPr>
            <p:ph type="title"/>
          </p:nvPr>
        </p:nvSpPr>
        <p:spPr>
          <a:xfrm>
            <a:off x="947383" y="362631"/>
            <a:ext cx="10515600" cy="1325563"/>
          </a:xfrm>
        </p:spPr>
        <p:txBody>
          <a:bodyPr/>
          <a:lstStyle/>
          <a:p>
            <a:r>
              <a:rPr lang="zh-CN" altLang="en-US" sz="4000" dirty="0" smtClean="0"/>
              <a:t>路</a:t>
            </a:r>
            <a:r>
              <a:rPr lang="zh-CN" altLang="en-US" sz="4000" dirty="0"/>
              <a:t>线图</a:t>
            </a:r>
            <a:r>
              <a:rPr lang="en-US" altLang="zh-CN" sz="4000" dirty="0"/>
              <a:t/>
            </a:r>
            <a:br>
              <a:rPr lang="en-US" altLang="zh-CN" sz="4000" dirty="0"/>
            </a:br>
            <a:endParaRPr lang="zh-CN" altLang="en-US" sz="4000" dirty="0"/>
          </a:p>
        </p:txBody>
      </p:sp>
      <p:sp>
        <p:nvSpPr>
          <p:cNvPr id="23" name="Shape 22"/>
          <p:cNvSpPr/>
          <p:nvPr/>
        </p:nvSpPr>
        <p:spPr>
          <a:xfrm>
            <a:off x="8190" y="926403"/>
            <a:ext cx="11989179" cy="4495864"/>
          </a:xfrm>
          <a:prstGeom prst="swooshArrow">
            <a:avLst>
              <a:gd name="adj1" fmla="val 25000"/>
              <a:gd name="adj2" fmla="val 25000"/>
            </a:avLst>
          </a:prstGeom>
          <a:solidFill>
            <a:schemeClr val="tx2">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dk1"/>
          </a:lnRef>
          <a:fillRef idx="1">
            <a:schemeClr val="lt1"/>
          </a:fillRef>
          <a:effectRef idx="0">
            <a:schemeClr val="dk1"/>
          </a:effectRef>
          <a:fontRef idx="minor">
            <a:schemeClr val="dk1"/>
          </a:fontRef>
        </p:style>
        <p:txBody>
          <a:bodyPr/>
          <a:lstStyle/>
          <a:p>
            <a:endParaRPr lang="zh-CN" altLang="en-US" sz="1200"/>
          </a:p>
        </p:txBody>
      </p:sp>
      <p:sp>
        <p:nvSpPr>
          <p:cNvPr id="24" name="Rectangle 23"/>
          <p:cNvSpPr/>
          <p:nvPr/>
        </p:nvSpPr>
        <p:spPr>
          <a:xfrm>
            <a:off x="101462" y="4920698"/>
            <a:ext cx="1954958" cy="1577355"/>
          </a:xfrm>
          <a:prstGeom prst="rect">
            <a:avLst/>
          </a:prstGeom>
          <a:noFill/>
        </p:spPr>
        <p:txBody>
          <a:bodyPr wrap="square">
            <a:spAutoFit/>
          </a:bodyPr>
          <a:lstStyle/>
          <a:p>
            <a:pPr algn="ctr">
              <a:spcBef>
                <a:spcPts val="480"/>
              </a:spcBef>
            </a:pPr>
            <a:r>
              <a:rPr lang="en-US" sz="1200" b="1" dirty="0">
                <a:solidFill>
                  <a:prstClr val="white"/>
                </a:solidFill>
              </a:rPr>
              <a:t>R1.0 (2015)</a:t>
            </a:r>
          </a:p>
          <a:p>
            <a:pPr marL="285750" indent="-285750">
              <a:spcBef>
                <a:spcPts val="480"/>
              </a:spcBef>
              <a:buFont typeface="Arial" panose="020B0604020202020204" pitchFamily="34" charset="0"/>
              <a:buChar char="•"/>
            </a:pPr>
            <a:r>
              <a:rPr lang="en-US" sz="1200" dirty="0" smtClean="0">
                <a:solidFill>
                  <a:prstClr val="white"/>
                </a:solidFill>
              </a:rPr>
              <a:t>Intel</a:t>
            </a:r>
            <a:r>
              <a:rPr lang="en-US" altLang="zh-CN" sz="1200" dirty="0" smtClean="0">
                <a:solidFill>
                  <a:prstClr val="white"/>
                </a:solidFill>
              </a:rPr>
              <a:t>®</a:t>
            </a:r>
            <a:r>
              <a:rPr lang="en-US" sz="1200" dirty="0" smtClean="0">
                <a:solidFill>
                  <a:prstClr val="white"/>
                </a:solidFill>
              </a:rPr>
              <a:t> Atom</a:t>
            </a:r>
            <a:r>
              <a:rPr lang="zh-CN" altLang="en-US" sz="1200" dirty="0" smtClean="0">
                <a:solidFill>
                  <a:prstClr val="white"/>
                </a:solidFill>
              </a:rPr>
              <a:t>处理器的边缘计算开发套件</a:t>
            </a:r>
            <a:endParaRPr lang="en-US" sz="1200" dirty="0">
              <a:solidFill>
                <a:prstClr val="white"/>
              </a:solidFill>
            </a:endParaRPr>
          </a:p>
          <a:p>
            <a:pPr marL="285750" indent="-285750">
              <a:spcBef>
                <a:spcPts val="480"/>
              </a:spcBef>
              <a:buFont typeface="Arial" panose="020B0604020202020204" pitchFamily="34" charset="0"/>
              <a:buChar char="•"/>
            </a:pPr>
            <a:r>
              <a:rPr lang="zh-CN" altLang="en-US" sz="1200" dirty="0" smtClean="0">
                <a:solidFill>
                  <a:prstClr val="white"/>
                </a:solidFill>
              </a:rPr>
              <a:t>易用的虚拟化开发环境</a:t>
            </a:r>
            <a:endParaRPr lang="en-US" sz="1200" dirty="0">
              <a:solidFill>
                <a:prstClr val="white"/>
              </a:solidFill>
            </a:endParaRPr>
          </a:p>
          <a:p>
            <a:pPr marL="285750" indent="-285750">
              <a:spcBef>
                <a:spcPts val="480"/>
              </a:spcBef>
              <a:buFont typeface="Arial" panose="020B0604020202020204" pitchFamily="34" charset="0"/>
              <a:buChar char="•"/>
            </a:pPr>
            <a:r>
              <a:rPr lang="en-US" sz="1200" dirty="0">
                <a:solidFill>
                  <a:prstClr val="white"/>
                </a:solidFill>
              </a:rPr>
              <a:t>Intel® System Studio (ISS) </a:t>
            </a:r>
            <a:r>
              <a:rPr lang="zh-CN" altLang="en-US" sz="1200" dirty="0">
                <a:solidFill>
                  <a:prstClr val="white"/>
                </a:solidFill>
              </a:rPr>
              <a:t>工</a:t>
            </a:r>
            <a:r>
              <a:rPr lang="zh-CN" altLang="en-US" sz="1200" dirty="0" smtClean="0">
                <a:solidFill>
                  <a:prstClr val="white"/>
                </a:solidFill>
              </a:rPr>
              <a:t>具套件</a:t>
            </a:r>
            <a:endParaRPr lang="en-US" sz="1200" dirty="0">
              <a:solidFill>
                <a:prstClr val="white"/>
              </a:solidFill>
            </a:endParaRPr>
          </a:p>
        </p:txBody>
      </p:sp>
      <p:sp>
        <p:nvSpPr>
          <p:cNvPr id="25" name="Rectangle 24"/>
          <p:cNvSpPr/>
          <p:nvPr/>
        </p:nvSpPr>
        <p:spPr>
          <a:xfrm>
            <a:off x="2127626" y="3989674"/>
            <a:ext cx="2155301" cy="2508379"/>
          </a:xfrm>
          <a:prstGeom prst="rect">
            <a:avLst/>
          </a:prstGeom>
          <a:noFill/>
        </p:spPr>
        <p:txBody>
          <a:bodyPr wrap="square">
            <a:spAutoFit/>
          </a:bodyPr>
          <a:lstStyle/>
          <a:p>
            <a:pPr algn="ctr">
              <a:spcBef>
                <a:spcPts val="480"/>
              </a:spcBef>
            </a:pPr>
            <a:r>
              <a:rPr lang="en-US" sz="1200" b="1" dirty="0">
                <a:solidFill>
                  <a:prstClr val="white"/>
                </a:solidFill>
              </a:rPr>
              <a:t>R2.0, 2.1 (2016)</a:t>
            </a:r>
          </a:p>
          <a:p>
            <a:pPr marL="285750" indent="-285750">
              <a:spcBef>
                <a:spcPts val="480"/>
              </a:spcBef>
              <a:buFont typeface="Arial" panose="020B0604020202020204" pitchFamily="34" charset="0"/>
              <a:buChar char="•"/>
            </a:pPr>
            <a:r>
              <a:rPr lang="en-US" sz="1200" dirty="0">
                <a:solidFill>
                  <a:prstClr val="white"/>
                </a:solidFill>
              </a:rPr>
              <a:t>Intel® </a:t>
            </a:r>
            <a:r>
              <a:rPr lang="en-US" sz="1200" dirty="0" smtClean="0">
                <a:solidFill>
                  <a:prstClr val="white"/>
                </a:solidFill>
              </a:rPr>
              <a:t>Xeon® </a:t>
            </a:r>
            <a:r>
              <a:rPr lang="zh-CN" altLang="en-US" sz="1200" dirty="0" smtClean="0">
                <a:solidFill>
                  <a:prstClr val="white"/>
                </a:solidFill>
              </a:rPr>
              <a:t>处理器的开发套件</a:t>
            </a:r>
            <a:endParaRPr lang="en-US" sz="1200" dirty="0">
              <a:solidFill>
                <a:prstClr val="white"/>
              </a:solidFill>
            </a:endParaRPr>
          </a:p>
          <a:p>
            <a:pPr marL="285750" indent="-285750">
              <a:spcBef>
                <a:spcPts val="480"/>
              </a:spcBef>
              <a:buFont typeface="Arial" panose="020B0604020202020204" pitchFamily="34" charset="0"/>
              <a:buChar char="•"/>
            </a:pPr>
            <a:r>
              <a:rPr lang="zh-CN" altLang="en-US" sz="1200" dirty="0" smtClean="0">
                <a:solidFill>
                  <a:prstClr val="white"/>
                </a:solidFill>
              </a:rPr>
              <a:t>支持类</a:t>
            </a:r>
            <a:r>
              <a:rPr lang="en-US" sz="1200" dirty="0" smtClean="0">
                <a:solidFill>
                  <a:prstClr val="white"/>
                </a:solidFill>
              </a:rPr>
              <a:t>ETSI </a:t>
            </a:r>
            <a:r>
              <a:rPr lang="en-US" sz="1200" dirty="0">
                <a:solidFill>
                  <a:prstClr val="white"/>
                </a:solidFill>
              </a:rPr>
              <a:t>MEC </a:t>
            </a:r>
            <a:r>
              <a:rPr lang="zh-CN" altLang="en-US" sz="1200" dirty="0" smtClean="0">
                <a:solidFill>
                  <a:prstClr val="white"/>
                </a:solidFill>
              </a:rPr>
              <a:t>规范</a:t>
            </a:r>
            <a:r>
              <a:rPr lang="en-US" sz="1200" dirty="0" smtClean="0">
                <a:solidFill>
                  <a:prstClr val="white"/>
                </a:solidFill>
              </a:rPr>
              <a:t>API</a:t>
            </a:r>
            <a:endParaRPr lang="en-US" sz="1200" dirty="0">
              <a:solidFill>
                <a:prstClr val="white"/>
              </a:solidFill>
            </a:endParaRPr>
          </a:p>
          <a:p>
            <a:pPr marL="285750" indent="-285750">
              <a:spcBef>
                <a:spcPts val="480"/>
              </a:spcBef>
              <a:buFont typeface="Arial" panose="020B0604020202020204" pitchFamily="34" charset="0"/>
              <a:buChar char="•"/>
            </a:pPr>
            <a:r>
              <a:rPr lang="zh-CN" altLang="en-US" sz="1200" dirty="0" smtClean="0">
                <a:solidFill>
                  <a:prstClr val="white"/>
                </a:solidFill>
              </a:rPr>
              <a:t>提供无线接入网信息服务</a:t>
            </a:r>
            <a:endParaRPr lang="en-US" altLang="zh-CN" sz="1200" dirty="0" smtClean="0">
              <a:solidFill>
                <a:prstClr val="white"/>
              </a:solidFill>
            </a:endParaRPr>
          </a:p>
          <a:p>
            <a:pPr marL="285750" indent="-285750">
              <a:spcBef>
                <a:spcPts val="480"/>
              </a:spcBef>
              <a:buFont typeface="Arial" panose="020B0604020202020204" pitchFamily="34" charset="0"/>
              <a:buChar char="•"/>
            </a:pPr>
            <a:r>
              <a:rPr lang="en-US" sz="1200" dirty="0" smtClean="0">
                <a:solidFill>
                  <a:prstClr val="white"/>
                </a:solidFill>
              </a:rPr>
              <a:t>DNS </a:t>
            </a:r>
            <a:r>
              <a:rPr lang="zh-CN" altLang="en-US" sz="1200" dirty="0" smtClean="0">
                <a:solidFill>
                  <a:prstClr val="white"/>
                </a:solidFill>
              </a:rPr>
              <a:t>缓存</a:t>
            </a:r>
            <a:endParaRPr lang="en-US" sz="1200" dirty="0">
              <a:solidFill>
                <a:prstClr val="white"/>
              </a:solidFill>
            </a:endParaRPr>
          </a:p>
          <a:p>
            <a:pPr marL="285750" indent="-285750">
              <a:spcBef>
                <a:spcPts val="480"/>
              </a:spcBef>
              <a:buFont typeface="Arial" panose="020B0604020202020204" pitchFamily="34" charset="0"/>
              <a:buChar char="•"/>
            </a:pPr>
            <a:r>
              <a:rPr lang="en-US" sz="1200" dirty="0">
                <a:solidFill>
                  <a:prstClr val="white"/>
                </a:solidFill>
              </a:rPr>
              <a:t>NFV </a:t>
            </a:r>
            <a:r>
              <a:rPr lang="zh-CN" altLang="en-US" sz="1200" dirty="0" smtClean="0">
                <a:solidFill>
                  <a:prstClr val="white"/>
                </a:solidFill>
              </a:rPr>
              <a:t>控制以及计算节点工具套件</a:t>
            </a:r>
            <a:endParaRPr lang="en-US" altLang="zh-CN" sz="1200" dirty="0" smtClean="0">
              <a:solidFill>
                <a:prstClr val="white"/>
              </a:solidFill>
            </a:endParaRPr>
          </a:p>
          <a:p>
            <a:pPr marL="285750" indent="-285750">
              <a:spcBef>
                <a:spcPts val="480"/>
              </a:spcBef>
              <a:buFont typeface="Arial" panose="020B0604020202020204" pitchFamily="34" charset="0"/>
              <a:buChar char="•"/>
            </a:pPr>
            <a:r>
              <a:rPr lang="zh-CN" altLang="en-US" sz="1200" dirty="0" smtClean="0">
                <a:solidFill>
                  <a:prstClr val="white"/>
                </a:solidFill>
              </a:rPr>
              <a:t>第三方终端</a:t>
            </a:r>
            <a:r>
              <a:rPr lang="en-US" altLang="zh-CN" sz="1200" dirty="0" smtClean="0">
                <a:solidFill>
                  <a:prstClr val="white"/>
                </a:solidFill>
              </a:rPr>
              <a:t>/</a:t>
            </a:r>
            <a:r>
              <a:rPr lang="zh-CN" altLang="en-US" sz="1200" dirty="0" smtClean="0">
                <a:solidFill>
                  <a:prstClr val="white"/>
                </a:solidFill>
              </a:rPr>
              <a:t>接入网</a:t>
            </a:r>
            <a:r>
              <a:rPr lang="en-US" altLang="zh-CN" sz="1200" dirty="0" smtClean="0">
                <a:solidFill>
                  <a:prstClr val="white"/>
                </a:solidFill>
              </a:rPr>
              <a:t>/</a:t>
            </a:r>
            <a:r>
              <a:rPr lang="zh-CN" altLang="en-US" sz="1200" dirty="0" smtClean="0">
                <a:solidFill>
                  <a:prstClr val="white"/>
                </a:solidFill>
              </a:rPr>
              <a:t>核心网模拟器</a:t>
            </a:r>
            <a:endParaRPr lang="en-US" sz="1200" dirty="0">
              <a:solidFill>
                <a:prstClr val="white"/>
              </a:solidFill>
            </a:endParaRPr>
          </a:p>
        </p:txBody>
      </p:sp>
      <p:sp>
        <p:nvSpPr>
          <p:cNvPr id="26" name="Rectangle 25"/>
          <p:cNvSpPr/>
          <p:nvPr/>
        </p:nvSpPr>
        <p:spPr>
          <a:xfrm>
            <a:off x="4322089" y="3392733"/>
            <a:ext cx="1822714" cy="2387833"/>
          </a:xfrm>
          <a:prstGeom prst="rect">
            <a:avLst/>
          </a:prstGeom>
          <a:noFill/>
        </p:spPr>
        <p:txBody>
          <a:bodyPr wrap="square">
            <a:spAutoFit/>
          </a:bodyPr>
          <a:lstStyle/>
          <a:p>
            <a:pPr marL="285750" indent="-285750">
              <a:spcBef>
                <a:spcPts val="480"/>
              </a:spcBef>
              <a:buFont typeface="Arial" panose="020B0604020202020204" pitchFamily="34" charset="0"/>
              <a:buChar char="•"/>
            </a:pPr>
            <a:r>
              <a:rPr lang="en-US" sz="1200" b="1" dirty="0">
                <a:solidFill>
                  <a:prstClr val="white"/>
                </a:solidFill>
              </a:rPr>
              <a:t>R3.0 (2017)</a:t>
            </a:r>
          </a:p>
          <a:p>
            <a:pPr marL="285750" indent="-285750">
              <a:spcBef>
                <a:spcPts val="480"/>
              </a:spcBef>
              <a:buFont typeface="Arial" panose="020B0604020202020204" pitchFamily="34" charset="0"/>
              <a:buChar char="•"/>
            </a:pPr>
            <a:r>
              <a:rPr lang="zh-CN" altLang="en-US" sz="1200" dirty="0" smtClean="0">
                <a:solidFill>
                  <a:prstClr val="white"/>
                </a:solidFill>
              </a:rPr>
              <a:t>支持多接入方式</a:t>
            </a:r>
            <a:endParaRPr lang="en-US" altLang="zh-CN" sz="1200" dirty="0">
              <a:solidFill>
                <a:prstClr val="white"/>
              </a:solidFill>
            </a:endParaRPr>
          </a:p>
          <a:p>
            <a:pPr marL="285750" indent="-285750">
              <a:spcBef>
                <a:spcPts val="480"/>
              </a:spcBef>
              <a:buFont typeface="Arial" panose="020B0604020202020204" pitchFamily="34" charset="0"/>
              <a:buChar char="•"/>
            </a:pPr>
            <a:r>
              <a:rPr lang="en-US" sz="1200" dirty="0" smtClean="0">
                <a:solidFill>
                  <a:prstClr val="white"/>
                </a:solidFill>
              </a:rPr>
              <a:t>     LTE</a:t>
            </a:r>
            <a:r>
              <a:rPr lang="en-US" sz="1200" dirty="0">
                <a:solidFill>
                  <a:prstClr val="white"/>
                </a:solidFill>
              </a:rPr>
              <a:t>, WiFi, </a:t>
            </a:r>
            <a:r>
              <a:rPr lang="en-US" sz="1200" dirty="0" smtClean="0">
                <a:solidFill>
                  <a:prstClr val="white"/>
                </a:solidFill>
              </a:rPr>
              <a:t>Wired </a:t>
            </a:r>
            <a:endParaRPr lang="en-US" sz="1200" dirty="0">
              <a:solidFill>
                <a:prstClr val="white"/>
              </a:solidFill>
            </a:endParaRPr>
          </a:p>
          <a:p>
            <a:pPr marL="285750" indent="-285750">
              <a:spcBef>
                <a:spcPts val="480"/>
              </a:spcBef>
              <a:buFont typeface="Arial" panose="020B0604020202020204" pitchFamily="34" charset="0"/>
              <a:buChar char="•"/>
            </a:pPr>
            <a:r>
              <a:rPr lang="zh-CN" altLang="en-US" sz="1200" dirty="0" smtClean="0">
                <a:solidFill>
                  <a:prstClr val="white"/>
                </a:solidFill>
              </a:rPr>
              <a:t>支持多种操作系统</a:t>
            </a:r>
            <a:r>
              <a:rPr lang="en-US" sz="1200" dirty="0" smtClean="0">
                <a:solidFill>
                  <a:prstClr val="white"/>
                </a:solidFill>
              </a:rPr>
              <a:t> </a:t>
            </a:r>
            <a:r>
              <a:rPr lang="zh-CN" altLang="en-US" sz="1200" dirty="0">
                <a:solidFill>
                  <a:prstClr val="white"/>
                </a:solidFill>
              </a:rPr>
              <a:t>选项</a:t>
            </a:r>
            <a:endParaRPr lang="en-US" altLang="zh-CN" sz="1200" dirty="0">
              <a:solidFill>
                <a:prstClr val="white"/>
              </a:solidFill>
            </a:endParaRPr>
          </a:p>
          <a:p>
            <a:pPr marL="285750" indent="-285750">
              <a:spcBef>
                <a:spcPts val="480"/>
              </a:spcBef>
              <a:buFont typeface="Arial" panose="020B0604020202020204" pitchFamily="34" charset="0"/>
              <a:buChar char="•"/>
            </a:pPr>
            <a:r>
              <a:rPr lang="en-US" sz="1200" dirty="0" smtClean="0">
                <a:solidFill>
                  <a:prstClr val="white"/>
                </a:solidFill>
              </a:rPr>
              <a:t>    CentOS*</a:t>
            </a:r>
          </a:p>
          <a:p>
            <a:pPr marL="285750" indent="-285750">
              <a:spcBef>
                <a:spcPts val="480"/>
              </a:spcBef>
              <a:buFont typeface="Arial" panose="020B0604020202020204" pitchFamily="34" charset="0"/>
              <a:buChar char="•"/>
            </a:pPr>
            <a:r>
              <a:rPr lang="en-US" altLang="zh-CN" sz="1200" dirty="0">
                <a:solidFill>
                  <a:prstClr val="white"/>
                </a:solidFill>
              </a:rPr>
              <a:t> </a:t>
            </a:r>
            <a:r>
              <a:rPr lang="en-US" altLang="zh-CN" sz="1200" dirty="0" smtClean="0">
                <a:solidFill>
                  <a:prstClr val="white"/>
                </a:solidFill>
              </a:rPr>
              <a:t>   </a:t>
            </a:r>
            <a:r>
              <a:rPr lang="zh-CN" altLang="en-US" sz="1200" dirty="0" smtClean="0">
                <a:solidFill>
                  <a:prstClr val="white"/>
                </a:solidFill>
              </a:rPr>
              <a:t>风河</a:t>
            </a:r>
            <a:r>
              <a:rPr lang="en-US" sz="1200" dirty="0" smtClean="0">
                <a:solidFill>
                  <a:prstClr val="white"/>
                </a:solidFill>
              </a:rPr>
              <a:t>Titanium </a:t>
            </a:r>
            <a:r>
              <a:rPr lang="en-US" altLang="zh-CN" sz="1200" dirty="0" smtClean="0">
                <a:solidFill>
                  <a:prstClr val="white"/>
                </a:solidFill>
              </a:rPr>
              <a:t>Cloud</a:t>
            </a:r>
            <a:endParaRPr lang="en-US" sz="1200" dirty="0">
              <a:solidFill>
                <a:prstClr val="white"/>
              </a:solidFill>
            </a:endParaRPr>
          </a:p>
          <a:p>
            <a:pPr marL="285750" indent="-285750">
              <a:spcBef>
                <a:spcPts val="480"/>
              </a:spcBef>
              <a:buFont typeface="Arial" panose="020B0604020202020204" pitchFamily="34" charset="0"/>
              <a:buChar char="•"/>
            </a:pPr>
            <a:r>
              <a:rPr lang="en-US" sz="1200" dirty="0">
                <a:solidFill>
                  <a:prstClr val="white"/>
                </a:solidFill>
              </a:rPr>
              <a:t>S1 </a:t>
            </a:r>
            <a:r>
              <a:rPr lang="zh-CN" altLang="en-US" sz="1200" dirty="0" smtClean="0">
                <a:solidFill>
                  <a:prstClr val="white"/>
                </a:solidFill>
              </a:rPr>
              <a:t>接口</a:t>
            </a:r>
            <a:endParaRPr lang="en-US" sz="1200" dirty="0">
              <a:solidFill>
                <a:prstClr val="white"/>
              </a:solidFill>
            </a:endParaRPr>
          </a:p>
          <a:p>
            <a:pPr marL="285750" indent="-285750">
              <a:spcBef>
                <a:spcPts val="480"/>
              </a:spcBef>
              <a:buFont typeface="Arial" panose="020B0604020202020204" pitchFamily="34" charset="0"/>
              <a:buChar char="•"/>
            </a:pPr>
            <a:r>
              <a:rPr lang="en-US" sz="1200" dirty="0" smtClean="0">
                <a:solidFill>
                  <a:prstClr val="white"/>
                </a:solidFill>
              </a:rPr>
              <a:t>SGI</a:t>
            </a:r>
            <a:r>
              <a:rPr lang="zh-CN" altLang="en-US" sz="1200" dirty="0" smtClean="0">
                <a:solidFill>
                  <a:prstClr val="white"/>
                </a:solidFill>
              </a:rPr>
              <a:t>接口</a:t>
            </a:r>
            <a:endParaRPr lang="en-US" altLang="zh-CN" sz="1200" dirty="0" smtClean="0">
              <a:solidFill>
                <a:prstClr val="white"/>
              </a:solidFill>
            </a:endParaRPr>
          </a:p>
        </p:txBody>
      </p:sp>
      <p:sp>
        <p:nvSpPr>
          <p:cNvPr id="27" name="Rectangle 26"/>
          <p:cNvSpPr/>
          <p:nvPr/>
        </p:nvSpPr>
        <p:spPr>
          <a:xfrm>
            <a:off x="9722918" y="2807816"/>
            <a:ext cx="2187723" cy="1456809"/>
          </a:xfrm>
          <a:prstGeom prst="rect">
            <a:avLst/>
          </a:prstGeom>
          <a:solidFill>
            <a:schemeClr val="tx2"/>
          </a:solidFill>
        </p:spPr>
        <p:txBody>
          <a:bodyPr wrap="square">
            <a:spAutoFit/>
          </a:bodyPr>
          <a:lstStyle/>
          <a:p>
            <a:pPr algn="ctr">
              <a:spcBef>
                <a:spcPts val="480"/>
              </a:spcBef>
            </a:pPr>
            <a:r>
              <a:rPr lang="zh-CN" altLang="en-US" sz="1200" b="1" dirty="0" smtClean="0">
                <a:solidFill>
                  <a:schemeClr val="bg1"/>
                </a:solidFill>
              </a:rPr>
              <a:t>进行以及计划中</a:t>
            </a:r>
            <a:endParaRPr lang="en-US" sz="1200" b="1" dirty="0">
              <a:solidFill>
                <a:schemeClr val="bg1"/>
              </a:solidFill>
            </a:endParaRPr>
          </a:p>
          <a:p>
            <a:pPr marL="285750" indent="-285750">
              <a:spcBef>
                <a:spcPts val="480"/>
              </a:spcBef>
              <a:buFont typeface="Arial" panose="020B0604020202020204" pitchFamily="34" charset="0"/>
              <a:buChar char="•"/>
            </a:pPr>
            <a:r>
              <a:rPr lang="zh-CN" altLang="en-US" sz="1200" dirty="0" smtClean="0">
                <a:solidFill>
                  <a:schemeClr val="bg1"/>
                </a:solidFill>
              </a:rPr>
              <a:t>支</a:t>
            </a:r>
            <a:r>
              <a:rPr lang="zh-CN" altLang="en-US" sz="1200" dirty="0">
                <a:solidFill>
                  <a:schemeClr val="bg1"/>
                </a:solidFill>
              </a:rPr>
              <a:t>持英特尔</a:t>
            </a:r>
            <a:r>
              <a:rPr lang="en-US" altLang="zh-CN" sz="1200" dirty="0" err="1">
                <a:solidFill>
                  <a:schemeClr val="bg1"/>
                </a:solidFill>
              </a:rPr>
              <a:t>OpenVINO</a:t>
            </a:r>
            <a:r>
              <a:rPr lang="en-US" altLang="zh-CN" sz="1200" dirty="0">
                <a:solidFill>
                  <a:schemeClr val="bg1"/>
                </a:solidFill>
              </a:rPr>
              <a:t> </a:t>
            </a:r>
            <a:r>
              <a:rPr lang="zh-CN" altLang="en-US" sz="1200" dirty="0">
                <a:solidFill>
                  <a:schemeClr val="bg1"/>
                </a:solidFill>
              </a:rPr>
              <a:t>工具套件</a:t>
            </a:r>
            <a:endParaRPr lang="en-US" altLang="zh-CN" sz="1200" dirty="0">
              <a:solidFill>
                <a:schemeClr val="bg1"/>
              </a:solidFill>
            </a:endParaRPr>
          </a:p>
          <a:p>
            <a:pPr marL="285750" indent="-285750">
              <a:spcBef>
                <a:spcPts val="480"/>
              </a:spcBef>
              <a:buFont typeface="Arial" panose="020B0604020202020204" pitchFamily="34" charset="0"/>
              <a:buChar char="•"/>
            </a:pPr>
            <a:r>
              <a:rPr lang="zh-CN" altLang="en-US" sz="1200" dirty="0">
                <a:solidFill>
                  <a:schemeClr val="bg1"/>
                </a:solidFill>
              </a:rPr>
              <a:t>支持</a:t>
            </a:r>
            <a:r>
              <a:rPr lang="en-US" altLang="zh-CN" sz="1200" dirty="0">
                <a:solidFill>
                  <a:schemeClr val="bg1"/>
                </a:solidFill>
              </a:rPr>
              <a:t>GPU,FPGA</a:t>
            </a:r>
            <a:r>
              <a:rPr lang="zh-CN" altLang="en-US" sz="1200" dirty="0">
                <a:solidFill>
                  <a:schemeClr val="bg1"/>
                </a:solidFill>
              </a:rPr>
              <a:t>等插件</a:t>
            </a:r>
            <a:endParaRPr lang="en-US" altLang="zh-CN" sz="1200" dirty="0">
              <a:solidFill>
                <a:schemeClr val="bg1"/>
              </a:solidFill>
            </a:endParaRPr>
          </a:p>
          <a:p>
            <a:pPr marL="285750" indent="-285750">
              <a:spcBef>
                <a:spcPts val="480"/>
              </a:spcBef>
              <a:buFont typeface="Arial" panose="020B0604020202020204" pitchFamily="34" charset="0"/>
              <a:buChar char="•"/>
            </a:pPr>
            <a:r>
              <a:rPr lang="zh-CN" altLang="en-US" sz="1200" dirty="0" smtClean="0">
                <a:solidFill>
                  <a:schemeClr val="bg1"/>
                </a:solidFill>
              </a:rPr>
              <a:t>支持</a:t>
            </a:r>
            <a:r>
              <a:rPr lang="en-US" altLang="zh-CN" sz="1200" dirty="0" smtClean="0">
                <a:solidFill>
                  <a:schemeClr val="bg1"/>
                </a:solidFill>
              </a:rPr>
              <a:t>5G</a:t>
            </a:r>
          </a:p>
          <a:p>
            <a:pPr marL="285750" indent="-285750">
              <a:spcBef>
                <a:spcPts val="480"/>
              </a:spcBef>
              <a:buFont typeface="Arial" panose="020B0604020202020204" pitchFamily="34" charset="0"/>
              <a:buChar char="•"/>
            </a:pPr>
            <a:r>
              <a:rPr lang="zh-CN" altLang="en-US" sz="1200" dirty="0" smtClean="0">
                <a:solidFill>
                  <a:schemeClr val="bg1"/>
                </a:solidFill>
              </a:rPr>
              <a:t>网</a:t>
            </a:r>
            <a:r>
              <a:rPr lang="zh-CN" altLang="en-US" sz="1200" dirty="0">
                <a:solidFill>
                  <a:schemeClr val="bg1"/>
                </a:solidFill>
              </a:rPr>
              <a:t>络切片</a:t>
            </a:r>
            <a:endParaRPr lang="en-US" altLang="zh-CN" sz="1200" dirty="0">
              <a:solidFill>
                <a:schemeClr val="bg1"/>
              </a:solidFill>
            </a:endParaRPr>
          </a:p>
        </p:txBody>
      </p:sp>
      <p:sp>
        <p:nvSpPr>
          <p:cNvPr id="28" name="Oval 27"/>
          <p:cNvSpPr/>
          <p:nvPr/>
        </p:nvSpPr>
        <p:spPr>
          <a:xfrm>
            <a:off x="947383" y="4405057"/>
            <a:ext cx="253010" cy="250451"/>
          </a:xfrm>
          <a:prstGeom prst="ellipse">
            <a:avLst/>
          </a:prstGeom>
          <a:solidFill>
            <a:srgbClr val="0070C0"/>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prstClr val="white"/>
              </a:solidFill>
            </a:endParaRPr>
          </a:p>
        </p:txBody>
      </p:sp>
      <p:sp>
        <p:nvSpPr>
          <p:cNvPr id="29" name="Oval 28"/>
          <p:cNvSpPr/>
          <p:nvPr/>
        </p:nvSpPr>
        <p:spPr>
          <a:xfrm>
            <a:off x="2715277" y="3268539"/>
            <a:ext cx="520292" cy="545970"/>
          </a:xfrm>
          <a:prstGeom prst="ellipse">
            <a:avLst/>
          </a:prstGeom>
          <a:solidFill>
            <a:srgbClr val="0070C0"/>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prstClr val="white"/>
              </a:solidFill>
            </a:endParaRPr>
          </a:p>
        </p:txBody>
      </p:sp>
      <p:sp>
        <p:nvSpPr>
          <p:cNvPr id="30" name="Oval 29"/>
          <p:cNvSpPr/>
          <p:nvPr/>
        </p:nvSpPr>
        <p:spPr>
          <a:xfrm>
            <a:off x="4614116" y="2585692"/>
            <a:ext cx="619330" cy="647028"/>
          </a:xfrm>
          <a:prstGeom prst="ellipse">
            <a:avLst/>
          </a:prstGeom>
          <a:solidFill>
            <a:srgbClr val="0070C0"/>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prstClr val="white"/>
              </a:solidFill>
            </a:endParaRPr>
          </a:p>
        </p:txBody>
      </p:sp>
      <p:sp>
        <p:nvSpPr>
          <p:cNvPr id="31" name="Oval 30"/>
          <p:cNvSpPr/>
          <p:nvPr/>
        </p:nvSpPr>
        <p:spPr>
          <a:xfrm>
            <a:off x="6295512" y="2118727"/>
            <a:ext cx="851590" cy="790479"/>
          </a:xfrm>
          <a:prstGeom prst="ellipse">
            <a:avLst/>
          </a:prstGeom>
          <a:solidFill>
            <a:srgbClr val="0070C0"/>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prstClr val="white"/>
              </a:solidFill>
            </a:endParaRPr>
          </a:p>
        </p:txBody>
      </p:sp>
      <p:sp>
        <p:nvSpPr>
          <p:cNvPr id="36" name="Rectangle 35"/>
          <p:cNvSpPr/>
          <p:nvPr/>
        </p:nvSpPr>
        <p:spPr>
          <a:xfrm>
            <a:off x="6251107" y="3076488"/>
            <a:ext cx="1609935" cy="1143903"/>
          </a:xfrm>
          <a:prstGeom prst="rect">
            <a:avLst/>
          </a:prstGeom>
          <a:noFill/>
        </p:spPr>
        <p:txBody>
          <a:bodyPr wrap="square">
            <a:spAutoFit/>
          </a:bodyPr>
          <a:lstStyle/>
          <a:p>
            <a:pPr algn="ctr">
              <a:spcBef>
                <a:spcPts val="480"/>
              </a:spcBef>
            </a:pPr>
            <a:r>
              <a:rPr lang="en-US" altLang="zh-CN" sz="1200" b="1" dirty="0" smtClean="0">
                <a:solidFill>
                  <a:prstClr val="white"/>
                </a:solidFill>
              </a:rPr>
              <a:t>R4.0(2018 Q2</a:t>
            </a:r>
            <a:r>
              <a:rPr lang="zh-CN" altLang="en-US" sz="1200" b="1" dirty="0" smtClean="0">
                <a:solidFill>
                  <a:prstClr val="white"/>
                </a:solidFill>
              </a:rPr>
              <a:t>）</a:t>
            </a:r>
            <a:endParaRPr lang="en-US" sz="1200" b="1" dirty="0" smtClean="0">
              <a:solidFill>
                <a:prstClr val="white"/>
              </a:solidFill>
            </a:endParaRPr>
          </a:p>
          <a:p>
            <a:pPr marL="285750" indent="-285750">
              <a:spcBef>
                <a:spcPts val="480"/>
              </a:spcBef>
              <a:buFont typeface="Arial" panose="020B0604020202020204" pitchFamily="34" charset="0"/>
              <a:buChar char="•"/>
            </a:pPr>
            <a:r>
              <a:rPr lang="zh-CN" altLang="en-US" sz="1200" dirty="0" smtClean="0">
                <a:solidFill>
                  <a:prstClr val="white"/>
                </a:solidFill>
              </a:rPr>
              <a:t>支持</a:t>
            </a:r>
            <a:r>
              <a:rPr lang="zh-CN" altLang="en-US" sz="1200" dirty="0">
                <a:solidFill>
                  <a:prstClr val="white"/>
                </a:solidFill>
              </a:rPr>
              <a:t>适配</a:t>
            </a:r>
            <a:r>
              <a:rPr lang="zh-CN" altLang="en-US" sz="1200" dirty="0" smtClean="0">
                <a:solidFill>
                  <a:prstClr val="white"/>
                </a:solidFill>
              </a:rPr>
              <a:t>亚马逊</a:t>
            </a:r>
            <a:r>
              <a:rPr lang="en-US" altLang="zh-CN" sz="1200" dirty="0" err="1" smtClean="0">
                <a:solidFill>
                  <a:prstClr val="white"/>
                </a:solidFill>
              </a:rPr>
              <a:t>GreenGrass</a:t>
            </a:r>
            <a:endParaRPr lang="en-US" altLang="zh-CN" sz="1200" dirty="0" smtClean="0">
              <a:solidFill>
                <a:prstClr val="white"/>
              </a:solidFill>
            </a:endParaRPr>
          </a:p>
          <a:p>
            <a:pPr marL="285750" indent="-285750">
              <a:spcBef>
                <a:spcPts val="480"/>
              </a:spcBef>
              <a:buFont typeface="Arial" panose="020B0604020202020204" pitchFamily="34" charset="0"/>
              <a:buChar char="•"/>
            </a:pPr>
            <a:r>
              <a:rPr lang="zh-CN" altLang="en-US" sz="1200" dirty="0">
                <a:solidFill>
                  <a:prstClr val="white"/>
                </a:solidFill>
              </a:rPr>
              <a:t>支</a:t>
            </a:r>
            <a:r>
              <a:rPr lang="zh-CN" altLang="en-US" sz="1200" dirty="0" smtClean="0">
                <a:solidFill>
                  <a:prstClr val="white"/>
                </a:solidFill>
              </a:rPr>
              <a:t>持数据报文分段重组</a:t>
            </a:r>
            <a:endParaRPr lang="en-US" altLang="zh-CN" sz="1200" dirty="0">
              <a:solidFill>
                <a:prstClr val="white"/>
              </a:solidFill>
            </a:endParaRPr>
          </a:p>
        </p:txBody>
      </p:sp>
      <p:pic>
        <p:nvPicPr>
          <p:cNvPr id="37" name="Picture 36"/>
          <p:cNvPicPr>
            <a:picLocks noChangeAspect="1"/>
          </p:cNvPicPr>
          <p:nvPr/>
        </p:nvPicPr>
        <p:blipFill>
          <a:blip r:embed="rId3"/>
          <a:stretch>
            <a:fillRect/>
          </a:stretch>
        </p:blipFill>
        <p:spPr>
          <a:xfrm>
            <a:off x="8554146" y="4838922"/>
            <a:ext cx="3189495" cy="1416788"/>
          </a:xfrm>
          <a:prstGeom prst="rect">
            <a:avLst/>
          </a:prstGeom>
        </p:spPr>
      </p:pic>
      <p:sp>
        <p:nvSpPr>
          <p:cNvPr id="38" name="Oval 37"/>
          <p:cNvSpPr/>
          <p:nvPr/>
        </p:nvSpPr>
        <p:spPr>
          <a:xfrm>
            <a:off x="9941271" y="1604576"/>
            <a:ext cx="875509" cy="866654"/>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prstClr val="white"/>
              </a:solidFill>
            </a:endParaRPr>
          </a:p>
        </p:txBody>
      </p:sp>
      <p:sp>
        <p:nvSpPr>
          <p:cNvPr id="21" name="Oval 20"/>
          <p:cNvSpPr/>
          <p:nvPr/>
        </p:nvSpPr>
        <p:spPr>
          <a:xfrm>
            <a:off x="8154266" y="1815730"/>
            <a:ext cx="875509" cy="866654"/>
          </a:xfrm>
          <a:prstGeom prst="ellipse">
            <a:avLst/>
          </a:prstGeom>
          <a:solidFill>
            <a:srgbClr val="0070C0"/>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prstClr val="white"/>
              </a:solidFill>
            </a:endParaRPr>
          </a:p>
        </p:txBody>
      </p:sp>
      <p:sp>
        <p:nvSpPr>
          <p:cNvPr id="22" name="Rectangle 21"/>
          <p:cNvSpPr/>
          <p:nvPr/>
        </p:nvSpPr>
        <p:spPr>
          <a:xfrm>
            <a:off x="7916333" y="2964270"/>
            <a:ext cx="1728262" cy="1143903"/>
          </a:xfrm>
          <a:prstGeom prst="rect">
            <a:avLst/>
          </a:prstGeom>
          <a:noFill/>
        </p:spPr>
        <p:txBody>
          <a:bodyPr wrap="square">
            <a:spAutoFit/>
          </a:bodyPr>
          <a:lstStyle/>
          <a:p>
            <a:pPr algn="ctr">
              <a:spcBef>
                <a:spcPts val="480"/>
              </a:spcBef>
            </a:pPr>
            <a:r>
              <a:rPr lang="en-US" altLang="zh-CN" sz="1200" b="1" dirty="0" smtClean="0">
                <a:solidFill>
                  <a:prstClr val="white"/>
                </a:solidFill>
              </a:rPr>
              <a:t>R5.0(2018 Q3</a:t>
            </a:r>
            <a:r>
              <a:rPr lang="zh-CN" altLang="en-US" sz="1200" b="1" dirty="0" smtClean="0">
                <a:solidFill>
                  <a:prstClr val="white"/>
                </a:solidFill>
              </a:rPr>
              <a:t>）</a:t>
            </a:r>
            <a:endParaRPr lang="en-US" sz="1200" b="1" dirty="0" smtClean="0">
              <a:solidFill>
                <a:prstClr val="white"/>
              </a:solidFill>
            </a:endParaRPr>
          </a:p>
          <a:p>
            <a:pPr marL="285750" indent="-285750">
              <a:spcBef>
                <a:spcPts val="480"/>
              </a:spcBef>
              <a:buFont typeface="Arial" panose="020B0604020202020204" pitchFamily="34" charset="0"/>
              <a:buChar char="•"/>
            </a:pPr>
            <a:r>
              <a:rPr lang="zh-CN" altLang="en-US" sz="1200" dirty="0" smtClean="0">
                <a:solidFill>
                  <a:prstClr val="white"/>
                </a:solidFill>
              </a:rPr>
              <a:t>支持</a:t>
            </a:r>
            <a:r>
              <a:rPr lang="zh-CN" altLang="en-US" sz="1200" dirty="0">
                <a:solidFill>
                  <a:prstClr val="white"/>
                </a:solidFill>
              </a:rPr>
              <a:t>适配</a:t>
            </a:r>
            <a:r>
              <a:rPr lang="zh-CN" altLang="en-US" sz="1200" dirty="0" smtClean="0">
                <a:solidFill>
                  <a:prstClr val="white"/>
                </a:solidFill>
              </a:rPr>
              <a:t>微软</a:t>
            </a:r>
            <a:r>
              <a:rPr lang="en-US" altLang="zh-CN" sz="1200" dirty="0" smtClean="0">
                <a:solidFill>
                  <a:prstClr val="white"/>
                </a:solidFill>
              </a:rPr>
              <a:t>Azure IoT Edge</a:t>
            </a:r>
            <a:endParaRPr lang="en-US" altLang="zh-CN" sz="1200" dirty="0">
              <a:solidFill>
                <a:prstClr val="white"/>
              </a:solidFill>
            </a:endParaRPr>
          </a:p>
          <a:p>
            <a:pPr marL="285750" indent="-285750">
              <a:spcBef>
                <a:spcPts val="480"/>
              </a:spcBef>
              <a:buFont typeface="Arial" panose="020B0604020202020204" pitchFamily="34" charset="0"/>
              <a:buChar char="•"/>
            </a:pPr>
            <a:r>
              <a:rPr lang="zh-CN" altLang="en-US" sz="1200" dirty="0">
                <a:solidFill>
                  <a:prstClr val="white"/>
                </a:solidFill>
              </a:rPr>
              <a:t>支</a:t>
            </a:r>
            <a:r>
              <a:rPr lang="zh-CN" altLang="en-US" sz="1200" dirty="0" smtClean="0">
                <a:solidFill>
                  <a:prstClr val="white"/>
                </a:solidFill>
              </a:rPr>
              <a:t>持容器技术以及</a:t>
            </a:r>
            <a:r>
              <a:rPr lang="en-US" altLang="zh-CN" sz="1200" dirty="0" smtClean="0">
                <a:solidFill>
                  <a:prstClr val="white"/>
                </a:solidFill>
              </a:rPr>
              <a:t>K8s</a:t>
            </a:r>
            <a:endParaRPr lang="en-US" sz="1200" dirty="0">
              <a:solidFill>
                <a:prstClr val="white"/>
              </a:solidFill>
            </a:endParaRPr>
          </a:p>
        </p:txBody>
      </p:sp>
    </p:spTree>
    <p:extLst>
      <p:ext uri="{BB962C8B-B14F-4D97-AF65-F5344CB8AC3E}">
        <p14:creationId xmlns:p14="http://schemas.microsoft.com/office/powerpoint/2010/main" val="427332932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边缘计算和网络切片</a:t>
            </a:r>
            <a:endParaRPr lang="zh-CN" altLang="en-US" dirty="0"/>
          </a:p>
        </p:txBody>
      </p:sp>
      <p:sp>
        <p:nvSpPr>
          <p:cNvPr id="3" name="Content Placeholder 2"/>
          <p:cNvSpPr>
            <a:spLocks noGrp="1"/>
          </p:cNvSpPr>
          <p:nvPr>
            <p:ph idx="1"/>
          </p:nvPr>
        </p:nvSpPr>
        <p:spPr>
          <a:xfrm>
            <a:off x="6703346" y="1609199"/>
            <a:ext cx="5237961" cy="2529949"/>
          </a:xfrm>
        </p:spPr>
        <p:txBody>
          <a:bodyPr>
            <a:noAutofit/>
          </a:bodyPr>
          <a:lstStyle/>
          <a:p>
            <a:r>
              <a:rPr lang="en-US" altLang="zh-CN" sz="2000" dirty="0"/>
              <a:t>5G</a:t>
            </a:r>
            <a:r>
              <a:rPr lang="zh-CN" altLang="en-US" sz="2000" dirty="0"/>
              <a:t>中的一个关键概念是网络切片，它允许分配所需的功能</a:t>
            </a:r>
            <a:r>
              <a:rPr lang="zh-CN" altLang="en-US" sz="2000" dirty="0" smtClean="0"/>
              <a:t>和 从</a:t>
            </a:r>
            <a:r>
              <a:rPr lang="zh-CN" altLang="en-US" sz="2000" dirty="0"/>
              <a:t>可用网络功能到不同服务或使用该服务的租户的资</a:t>
            </a:r>
            <a:r>
              <a:rPr lang="zh-CN" altLang="en-US" sz="2000" dirty="0" smtClean="0"/>
              <a:t>源服</a:t>
            </a:r>
            <a:r>
              <a:rPr lang="zh-CN" altLang="en-US" sz="2000" dirty="0"/>
              <a:t>务</a:t>
            </a:r>
            <a:r>
              <a:rPr lang="zh-CN" altLang="en-US" sz="2000" dirty="0" smtClean="0"/>
              <a:t>。</a:t>
            </a:r>
            <a:endParaRPr lang="en-US" altLang="zh-CN" sz="2000" dirty="0" smtClean="0"/>
          </a:p>
          <a:p>
            <a:pPr lvl="1"/>
            <a:r>
              <a:rPr lang="zh-CN" altLang="en-US" sz="1800" dirty="0" smtClean="0"/>
              <a:t>网络切片</a:t>
            </a:r>
            <a:r>
              <a:rPr lang="zh-CN" altLang="en-US" sz="1800" dirty="0"/>
              <a:t>选择功能（</a:t>
            </a:r>
            <a:r>
              <a:rPr lang="en-US" altLang="zh-CN" sz="1800" dirty="0"/>
              <a:t>NSSF</a:t>
            </a:r>
            <a:r>
              <a:rPr lang="zh-CN" altLang="en-US" sz="1800" dirty="0"/>
              <a:t>）是帮助选择的功</a:t>
            </a:r>
            <a:r>
              <a:rPr lang="zh-CN" altLang="en-US" sz="1800" dirty="0" smtClean="0"/>
              <a:t>能适</a:t>
            </a:r>
            <a:r>
              <a:rPr lang="zh-CN" altLang="en-US" sz="1800" dirty="0"/>
              <a:t>合用户的网络切片实例，以及必要的访问管理的分</a:t>
            </a:r>
            <a:r>
              <a:rPr lang="zh-CN" altLang="en-US" sz="1800" dirty="0" smtClean="0"/>
              <a:t>配功</a:t>
            </a:r>
            <a:r>
              <a:rPr lang="zh-CN" altLang="en-US" sz="1800" dirty="0"/>
              <a:t>能（</a:t>
            </a:r>
            <a:r>
              <a:rPr lang="en-US" altLang="zh-CN" sz="1800" dirty="0"/>
              <a:t>AMF</a:t>
            </a:r>
            <a:r>
              <a:rPr lang="zh-CN" altLang="en-US" sz="1800" dirty="0"/>
              <a:t>）。 </a:t>
            </a:r>
            <a:endParaRPr lang="en-US" altLang="zh-CN" sz="1800" dirty="0" smtClean="0"/>
          </a:p>
          <a:p>
            <a:pPr lvl="1"/>
            <a:r>
              <a:rPr lang="en-US" altLang="zh-CN" sz="1800" dirty="0" smtClean="0"/>
              <a:t>MEC</a:t>
            </a:r>
            <a:r>
              <a:rPr lang="zh-CN" altLang="en-US" sz="1800" dirty="0"/>
              <a:t>应用程序，即在</a:t>
            </a:r>
            <a:r>
              <a:rPr lang="en-US" altLang="zh-CN" sz="1800" dirty="0"/>
              <a:t>MEC</a:t>
            </a:r>
            <a:r>
              <a:rPr lang="zh-CN" altLang="en-US" sz="1800" dirty="0"/>
              <a:t>系统的分布式云中托管的应用程</a:t>
            </a:r>
            <a:r>
              <a:rPr lang="zh-CN" altLang="en-US" sz="1800" dirty="0" smtClean="0"/>
              <a:t>序可</a:t>
            </a:r>
            <a:r>
              <a:rPr lang="zh-CN" altLang="en-US" sz="1800" dirty="0"/>
              <a:t>以属于已在</a:t>
            </a:r>
            <a:r>
              <a:rPr lang="en-US" altLang="zh-CN" sz="1800" dirty="0"/>
              <a:t>5G</a:t>
            </a:r>
            <a:r>
              <a:rPr lang="zh-CN" altLang="en-US" sz="1800" dirty="0"/>
              <a:t>核心网络中配置的</a:t>
            </a:r>
            <a:r>
              <a:rPr lang="zh-CN" altLang="en-US" sz="1800" dirty="0" smtClean="0"/>
              <a:t>一个或者多个网络切片。</a:t>
            </a:r>
            <a:endParaRPr lang="en-US" altLang="zh-CN" sz="1800" dirty="0" smtClean="0"/>
          </a:p>
          <a:p>
            <a:r>
              <a:rPr lang="zh-CN" altLang="en-US" sz="2200" dirty="0"/>
              <a:t>英特</a:t>
            </a:r>
            <a:r>
              <a:rPr lang="zh-CN" altLang="en-US" sz="2200" dirty="0" smtClean="0"/>
              <a:t>尔</a:t>
            </a:r>
            <a:r>
              <a:rPr lang="en-US" altLang="zh-CN" sz="2400" b="1" dirty="0"/>
              <a:t>®</a:t>
            </a:r>
            <a:r>
              <a:rPr lang="zh-CN" altLang="en-US" sz="2200" dirty="0" smtClean="0"/>
              <a:t>平台切片技术可以全面支持</a:t>
            </a:r>
            <a:r>
              <a:rPr lang="en-US" altLang="zh-CN" sz="2200" dirty="0" smtClean="0"/>
              <a:t>MEC</a:t>
            </a:r>
            <a:r>
              <a:rPr lang="zh-CN" altLang="en-US" sz="2200" dirty="0" smtClean="0"/>
              <a:t>边缘计算平台的计算资源，网络资源以及存储资源的切分。</a:t>
            </a:r>
            <a:endParaRPr lang="zh-CN" altLang="en-US" sz="2200" dirty="0"/>
          </a:p>
        </p:txBody>
      </p:sp>
      <p:pic>
        <p:nvPicPr>
          <p:cNvPr id="5" name="Picture 4"/>
          <p:cNvPicPr>
            <a:picLocks noChangeAspect="1"/>
          </p:cNvPicPr>
          <p:nvPr/>
        </p:nvPicPr>
        <p:blipFill>
          <a:blip r:embed="rId2"/>
          <a:stretch>
            <a:fillRect/>
          </a:stretch>
        </p:blipFill>
        <p:spPr>
          <a:xfrm>
            <a:off x="321032" y="1520394"/>
            <a:ext cx="5925275" cy="5107655"/>
          </a:xfrm>
          <a:prstGeom prst="rect">
            <a:avLst/>
          </a:prstGeom>
        </p:spPr>
      </p:pic>
    </p:spTree>
    <p:extLst>
      <p:ext uri="{BB962C8B-B14F-4D97-AF65-F5344CB8AC3E}">
        <p14:creationId xmlns:p14="http://schemas.microsoft.com/office/powerpoint/2010/main" val="30845906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8509721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altLang="zh-CN" dirty="0"/>
              <a:t>MEC – </a:t>
            </a:r>
            <a:r>
              <a:rPr lang="en-US" altLang="zh-CN" dirty="0" smtClean="0"/>
              <a:t>Path </a:t>
            </a:r>
            <a:r>
              <a:rPr lang="en-US" altLang="zh-CN" dirty="0"/>
              <a:t>to </a:t>
            </a:r>
            <a:r>
              <a:rPr lang="en-US" altLang="zh-CN" dirty="0" smtClean="0"/>
              <a:t>5G</a:t>
            </a:r>
            <a:r>
              <a:rPr lang="en-US" altLang="zh-CN" dirty="0"/>
              <a:t/>
            </a:r>
            <a:br>
              <a:rPr lang="en-US" altLang="zh-CN" dirty="0"/>
            </a:br>
            <a:r>
              <a:rPr lang="zh-CN" altLang="en-US" dirty="0"/>
              <a:t>面向</a:t>
            </a:r>
            <a:r>
              <a:rPr lang="en-US" altLang="zh-CN" dirty="0"/>
              <a:t>5G</a:t>
            </a:r>
            <a:r>
              <a:rPr lang="zh-CN" altLang="en-US" dirty="0"/>
              <a:t>的边缘计</a:t>
            </a:r>
            <a:r>
              <a:rPr lang="zh-CN" altLang="en-US" dirty="0" smtClean="0"/>
              <a:t>算</a:t>
            </a:r>
            <a:endParaRPr lang="en-US" dirty="0"/>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279492958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0" y="457995"/>
            <a:ext cx="10972800" cy="646905"/>
          </a:xfrm>
        </p:spPr>
        <p:txBody>
          <a:bodyPr>
            <a:normAutofit fontScale="90000"/>
          </a:bodyPr>
          <a:lstStyle/>
          <a:p>
            <a:r>
              <a:rPr lang="zh-CN" altLang="en-US" dirty="0">
                <a:solidFill>
                  <a:schemeClr val="bg1"/>
                </a:solidFill>
              </a:rPr>
              <a:t>英特</a:t>
            </a:r>
            <a:r>
              <a:rPr lang="zh-CN" altLang="en-US" dirty="0" smtClean="0">
                <a:solidFill>
                  <a:schemeClr val="bg1"/>
                </a:solidFill>
              </a:rPr>
              <a:t>尔</a:t>
            </a:r>
            <a:r>
              <a:rPr lang="en-US" altLang="zh-CN" b="1" dirty="0">
                <a:solidFill>
                  <a:schemeClr val="bg1"/>
                </a:solidFill>
              </a:rPr>
              <a:t>®</a:t>
            </a:r>
            <a:r>
              <a:rPr lang="zh-CN" altLang="en-US" dirty="0" smtClean="0">
                <a:solidFill>
                  <a:schemeClr val="bg1"/>
                </a:solidFill>
              </a:rPr>
              <a:t>边</a:t>
            </a:r>
            <a:r>
              <a:rPr lang="zh-CN" altLang="en-US" dirty="0">
                <a:solidFill>
                  <a:schemeClr val="bg1"/>
                </a:solidFill>
              </a:rPr>
              <a:t>缘计</a:t>
            </a:r>
            <a:r>
              <a:rPr lang="zh-CN" altLang="en-US" dirty="0" smtClean="0">
                <a:solidFill>
                  <a:schemeClr val="bg1"/>
                </a:solidFill>
              </a:rPr>
              <a:t>算虚拟套件</a:t>
            </a:r>
            <a:r>
              <a:rPr lang="en-US" altLang="zh-CN" dirty="0" smtClean="0">
                <a:solidFill>
                  <a:schemeClr val="bg1"/>
                </a:solidFill>
              </a:rPr>
              <a:t/>
            </a:r>
            <a:br>
              <a:rPr lang="en-US" altLang="zh-CN" dirty="0" smtClean="0">
                <a:solidFill>
                  <a:schemeClr val="bg1"/>
                </a:solidFill>
              </a:rPr>
            </a:br>
            <a:r>
              <a:rPr lang="zh-CN" altLang="en-US" dirty="0" smtClean="0">
                <a:solidFill>
                  <a:schemeClr val="bg1"/>
                </a:solidFill>
              </a:rPr>
              <a:t>（</a:t>
            </a:r>
            <a:r>
              <a:rPr lang="en-US" altLang="zh-CN" dirty="0" smtClean="0">
                <a:solidFill>
                  <a:schemeClr val="bg1"/>
                </a:solidFill>
              </a:rPr>
              <a:t>NEV SDK</a:t>
            </a:r>
            <a:r>
              <a:rPr lang="zh-CN" altLang="en-US" dirty="0" smtClean="0">
                <a:solidFill>
                  <a:schemeClr val="bg1"/>
                </a:solidFill>
              </a:rPr>
              <a:t>）</a:t>
            </a:r>
            <a:endParaRPr lang="en-GB" dirty="0">
              <a:solidFill>
                <a:schemeClr val="bg1"/>
              </a:solidFill>
              <a:latin typeface="Intel Clear Light" panose="020B0404020203020204" pitchFamily="34" charset="0"/>
            </a:endParaRPr>
          </a:p>
        </p:txBody>
      </p:sp>
      <p:sp>
        <p:nvSpPr>
          <p:cNvPr id="8" name="Content Placeholder 3"/>
          <p:cNvSpPr>
            <a:spLocks noGrp="1"/>
          </p:cNvSpPr>
          <p:nvPr>
            <p:ph sz="half" idx="4294967295"/>
          </p:nvPr>
        </p:nvSpPr>
        <p:spPr>
          <a:xfrm>
            <a:off x="255263" y="5635645"/>
            <a:ext cx="3584448" cy="501046"/>
          </a:xfrm>
          <a:prstGeom prst="rect">
            <a:avLst/>
          </a:prstGeom>
        </p:spPr>
        <p:txBody>
          <a:bodyPr>
            <a:normAutofit/>
          </a:bodyPr>
          <a:lstStyle/>
          <a:p>
            <a:pPr marL="0" indent="0">
              <a:buNone/>
            </a:pPr>
            <a:r>
              <a:rPr lang="zh-CN" altLang="en-US" sz="1900" dirty="0" smtClean="0">
                <a:solidFill>
                  <a:schemeClr val="bg1"/>
                </a:solidFill>
              </a:rPr>
              <a:t>为多接入边缘计算</a:t>
            </a:r>
            <a:r>
              <a:rPr lang="en-US" sz="1900" dirty="0" smtClean="0">
                <a:solidFill>
                  <a:schemeClr val="bg1"/>
                </a:solidFill>
              </a:rPr>
              <a:t>(MEC)</a:t>
            </a:r>
            <a:r>
              <a:rPr lang="zh-CN" altLang="en-US" sz="1900" dirty="0" smtClean="0">
                <a:solidFill>
                  <a:schemeClr val="bg1"/>
                </a:solidFill>
              </a:rPr>
              <a:t>而定制</a:t>
            </a:r>
            <a:endParaRPr lang="en-US" sz="1900" dirty="0">
              <a:solidFill>
                <a:schemeClr val="bg1"/>
              </a:solidFill>
            </a:endParaRPr>
          </a:p>
        </p:txBody>
      </p:sp>
      <p:pic>
        <p:nvPicPr>
          <p:cNvPr id="36" name="Picture 35" descr="9.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55263" y="1704215"/>
            <a:ext cx="7170004" cy="3582638"/>
          </a:xfrm>
          <a:prstGeom prst="rect">
            <a:avLst/>
          </a:prstGeom>
          <a:solidFill>
            <a:srgbClr val="002060"/>
          </a:solidFill>
        </p:spPr>
      </p:pic>
      <p:pic>
        <p:nvPicPr>
          <p:cNvPr id="4" name="Picture 3"/>
          <p:cNvPicPr>
            <a:picLocks noChangeAspect="1"/>
          </p:cNvPicPr>
          <p:nvPr/>
        </p:nvPicPr>
        <p:blipFill>
          <a:blip r:embed="rId4"/>
          <a:stretch>
            <a:fillRect/>
          </a:stretch>
        </p:blipFill>
        <p:spPr>
          <a:xfrm>
            <a:off x="7727142" y="1242252"/>
            <a:ext cx="4171950" cy="5314950"/>
          </a:xfrm>
          <a:prstGeom prst="rect">
            <a:avLst/>
          </a:prstGeom>
        </p:spPr>
      </p:pic>
    </p:spTree>
    <p:extLst>
      <p:ext uri="{BB962C8B-B14F-4D97-AF65-F5344CB8AC3E}">
        <p14:creationId xmlns:p14="http://schemas.microsoft.com/office/powerpoint/2010/main" val="771022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5151" y="121227"/>
            <a:ext cx="10972800" cy="1158240"/>
          </a:xfrm>
        </p:spPr>
        <p:txBody>
          <a:bodyPr/>
          <a:lstStyle/>
          <a:p>
            <a:r>
              <a:rPr lang="en-US" altLang="zh-CN" dirty="0" smtClean="0">
                <a:solidFill>
                  <a:schemeClr val="bg1"/>
                </a:solidFill>
              </a:rPr>
              <a:t>ETSI MEC</a:t>
            </a:r>
            <a:endParaRPr lang="zh-CN" altLang="en-US" dirty="0">
              <a:solidFill>
                <a:schemeClr val="bg1"/>
              </a:solidFill>
            </a:endParaRPr>
          </a:p>
        </p:txBody>
      </p:sp>
      <p:pic>
        <p:nvPicPr>
          <p:cNvPr id="5" name="Picture 4"/>
          <p:cNvPicPr>
            <a:picLocks noChangeAspect="1"/>
          </p:cNvPicPr>
          <p:nvPr/>
        </p:nvPicPr>
        <p:blipFill>
          <a:blip r:embed="rId3"/>
          <a:stretch>
            <a:fillRect/>
          </a:stretch>
        </p:blipFill>
        <p:spPr>
          <a:xfrm>
            <a:off x="84083" y="967724"/>
            <a:ext cx="7154225" cy="4753471"/>
          </a:xfrm>
          <a:prstGeom prst="rect">
            <a:avLst/>
          </a:prstGeom>
        </p:spPr>
      </p:pic>
      <p:pic>
        <p:nvPicPr>
          <p:cNvPr id="6" name="Picture 5"/>
          <p:cNvPicPr>
            <a:picLocks noChangeAspect="1"/>
          </p:cNvPicPr>
          <p:nvPr/>
        </p:nvPicPr>
        <p:blipFill>
          <a:blip r:embed="rId4"/>
          <a:stretch>
            <a:fillRect/>
          </a:stretch>
        </p:blipFill>
        <p:spPr>
          <a:xfrm>
            <a:off x="7412420" y="1035268"/>
            <a:ext cx="4390697" cy="3305504"/>
          </a:xfrm>
          <a:prstGeom prst="rect">
            <a:avLst/>
          </a:prstGeom>
        </p:spPr>
      </p:pic>
      <p:pic>
        <p:nvPicPr>
          <p:cNvPr id="7" name="Picture 6"/>
          <p:cNvPicPr>
            <a:picLocks noChangeAspect="1"/>
          </p:cNvPicPr>
          <p:nvPr/>
        </p:nvPicPr>
        <p:blipFill>
          <a:blip r:embed="rId5"/>
          <a:stretch>
            <a:fillRect/>
          </a:stretch>
        </p:blipFill>
        <p:spPr>
          <a:xfrm>
            <a:off x="7616879" y="5600535"/>
            <a:ext cx="4186238" cy="1162471"/>
          </a:xfrm>
          <a:prstGeom prst="rect">
            <a:avLst/>
          </a:prstGeom>
        </p:spPr>
      </p:pic>
      <p:sp>
        <p:nvSpPr>
          <p:cNvPr id="9" name="Rounded Rectangular Callout 8"/>
          <p:cNvSpPr/>
          <p:nvPr/>
        </p:nvSpPr>
        <p:spPr>
          <a:xfrm>
            <a:off x="2950998" y="5780289"/>
            <a:ext cx="3541987" cy="982717"/>
          </a:xfrm>
          <a:prstGeom prst="wedgeRoundRectCallout">
            <a:avLst>
              <a:gd name="adj1" fmla="val 89108"/>
              <a:gd name="adj2" fmla="val 10696"/>
              <a:gd name="adj3" fmla="val 16667"/>
            </a:avLst>
          </a:prstGeom>
          <a:noFill/>
        </p:spPr>
        <p:style>
          <a:lnRef idx="3">
            <a:schemeClr val="lt1"/>
          </a:lnRef>
          <a:fillRef idx="1">
            <a:schemeClr val="accent6"/>
          </a:fillRef>
          <a:effectRef idx="1">
            <a:schemeClr val="accent6"/>
          </a:effectRef>
          <a:fontRef idx="minor">
            <a:schemeClr val="lt1"/>
          </a:fontRef>
        </p:style>
        <p:txBody>
          <a:bodyPr rtlCol="0" anchor="ctr"/>
          <a:lstStyle/>
          <a:p>
            <a:r>
              <a:rPr lang="zh-CN" altLang="en-US" sz="1400" dirty="0" smtClean="0">
                <a:solidFill>
                  <a:schemeClr val="bg1"/>
                </a:solidFill>
              </a:rPr>
              <a:t>边缘计算标准化，制定需求，定义平台参考架构标准。并从其他</a:t>
            </a:r>
            <a:r>
              <a:rPr lang="zh-CN" altLang="en-US" sz="1400" dirty="0">
                <a:solidFill>
                  <a:schemeClr val="bg1"/>
                </a:solidFill>
              </a:rPr>
              <a:t>行业</a:t>
            </a:r>
            <a:r>
              <a:rPr lang="zh-CN" altLang="en-US" sz="1400" dirty="0" smtClean="0">
                <a:solidFill>
                  <a:schemeClr val="bg1"/>
                </a:solidFill>
              </a:rPr>
              <a:t>组织获取输入，例如</a:t>
            </a:r>
            <a:r>
              <a:rPr lang="en-US" altLang="zh-CN" sz="1400" dirty="0" smtClean="0">
                <a:solidFill>
                  <a:schemeClr val="bg1"/>
                </a:solidFill>
              </a:rPr>
              <a:t>5GAA, BBF</a:t>
            </a:r>
            <a:r>
              <a:rPr lang="zh-CN" altLang="en-US" sz="1400" dirty="0" smtClean="0">
                <a:solidFill>
                  <a:schemeClr val="bg1"/>
                </a:solidFill>
              </a:rPr>
              <a:t>，</a:t>
            </a:r>
            <a:r>
              <a:rPr lang="en-US" altLang="zh-CN" sz="1400" dirty="0" smtClean="0">
                <a:solidFill>
                  <a:schemeClr val="bg1"/>
                </a:solidFill>
              </a:rPr>
              <a:t>OFC</a:t>
            </a:r>
            <a:r>
              <a:rPr lang="zh-CN" altLang="en-US" sz="1400" dirty="0" smtClean="0">
                <a:solidFill>
                  <a:schemeClr val="bg1"/>
                </a:solidFill>
              </a:rPr>
              <a:t>等等</a:t>
            </a:r>
            <a:r>
              <a:rPr lang="zh-CN" altLang="en-US" sz="1400" dirty="0">
                <a:solidFill>
                  <a:schemeClr val="bg1"/>
                </a:solidFill>
              </a:rPr>
              <a:t>。</a:t>
            </a:r>
            <a:endParaRPr lang="en-US" altLang="zh-CN" sz="1400" dirty="0" smtClean="0">
              <a:solidFill>
                <a:schemeClr val="bg1"/>
              </a:solidFill>
            </a:endParaRPr>
          </a:p>
        </p:txBody>
      </p:sp>
      <p:sp>
        <p:nvSpPr>
          <p:cNvPr id="10" name="Rounded Rectangular Callout 9"/>
          <p:cNvSpPr/>
          <p:nvPr/>
        </p:nvSpPr>
        <p:spPr>
          <a:xfrm>
            <a:off x="7616879" y="4479295"/>
            <a:ext cx="3541987" cy="982717"/>
          </a:xfrm>
          <a:prstGeom prst="wedgeRoundRectCallout">
            <a:avLst>
              <a:gd name="adj1" fmla="val 46081"/>
              <a:gd name="adj2" fmla="val 72728"/>
              <a:gd name="adj3" fmla="val 16667"/>
            </a:avLst>
          </a:prstGeom>
          <a:noFill/>
        </p:spPr>
        <p:style>
          <a:lnRef idx="3">
            <a:schemeClr val="lt1"/>
          </a:lnRef>
          <a:fillRef idx="1">
            <a:schemeClr val="accent6"/>
          </a:fillRef>
          <a:effectRef idx="1">
            <a:schemeClr val="accent6"/>
          </a:effectRef>
          <a:fontRef idx="minor">
            <a:schemeClr val="lt1"/>
          </a:fontRef>
        </p:style>
        <p:txBody>
          <a:bodyPr rtlCol="0" anchor="ctr"/>
          <a:lstStyle/>
          <a:p>
            <a:r>
              <a:rPr lang="en-US" altLang="zh-CN" sz="1400" dirty="0" smtClean="0">
                <a:solidFill>
                  <a:schemeClr val="bg1"/>
                </a:solidFill>
              </a:rPr>
              <a:t>5G</a:t>
            </a:r>
            <a:r>
              <a:rPr lang="zh-CN" altLang="en-US" sz="1400" dirty="0" smtClean="0">
                <a:solidFill>
                  <a:schemeClr val="bg1"/>
                </a:solidFill>
              </a:rPr>
              <a:t>标准化制定，采用边缘计算概念，通过制定相关标准使能边缘计算。</a:t>
            </a:r>
            <a:endParaRPr lang="en-US" altLang="zh-CN" sz="1400" dirty="0" smtClean="0">
              <a:solidFill>
                <a:schemeClr val="bg1"/>
              </a:solidFill>
            </a:endParaRPr>
          </a:p>
        </p:txBody>
      </p:sp>
    </p:spTree>
    <p:extLst>
      <p:ext uri="{BB962C8B-B14F-4D97-AF65-F5344CB8AC3E}">
        <p14:creationId xmlns:p14="http://schemas.microsoft.com/office/powerpoint/2010/main" val="256508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5772" y="274637"/>
            <a:ext cx="10972800" cy="1158240"/>
          </a:xfrm>
        </p:spPr>
        <p:txBody>
          <a:bodyPr/>
          <a:lstStyle/>
          <a:p>
            <a:r>
              <a:rPr lang="zh-CN" altLang="en-US" dirty="0">
                <a:solidFill>
                  <a:schemeClr val="bg1"/>
                </a:solidFill>
              </a:rPr>
              <a:t>架构图</a:t>
            </a:r>
          </a:p>
        </p:txBody>
      </p:sp>
      <p:pic>
        <p:nvPicPr>
          <p:cNvPr id="12" name="Picture 11"/>
          <p:cNvPicPr>
            <a:picLocks noChangeAspect="1"/>
          </p:cNvPicPr>
          <p:nvPr/>
        </p:nvPicPr>
        <p:blipFill>
          <a:blip r:embed="rId2"/>
          <a:stretch>
            <a:fillRect/>
          </a:stretch>
        </p:blipFill>
        <p:spPr>
          <a:xfrm>
            <a:off x="301223" y="1574026"/>
            <a:ext cx="7360274" cy="5062232"/>
          </a:xfrm>
          <a:prstGeom prst="rect">
            <a:avLst/>
          </a:prstGeom>
        </p:spPr>
      </p:pic>
      <p:pic>
        <p:nvPicPr>
          <p:cNvPr id="3" name="Picture 2"/>
          <p:cNvPicPr>
            <a:picLocks noChangeAspect="1"/>
          </p:cNvPicPr>
          <p:nvPr/>
        </p:nvPicPr>
        <p:blipFill>
          <a:blip r:embed="rId3"/>
          <a:stretch>
            <a:fillRect/>
          </a:stretch>
        </p:blipFill>
        <p:spPr>
          <a:xfrm>
            <a:off x="7993194" y="1223346"/>
            <a:ext cx="3755133" cy="5554062"/>
          </a:xfrm>
          <a:prstGeom prst="rect">
            <a:avLst/>
          </a:prstGeom>
        </p:spPr>
      </p:pic>
    </p:spTree>
    <p:extLst>
      <p:ext uri="{BB962C8B-B14F-4D97-AF65-F5344CB8AC3E}">
        <p14:creationId xmlns:p14="http://schemas.microsoft.com/office/powerpoint/2010/main" val="29381352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solidFill>
                  <a:schemeClr val="bg1"/>
                </a:solidFill>
              </a:rPr>
              <a:t>LTE </a:t>
            </a:r>
            <a:r>
              <a:rPr lang="zh-CN" altLang="en-US" dirty="0" smtClean="0">
                <a:solidFill>
                  <a:schemeClr val="bg1"/>
                </a:solidFill>
              </a:rPr>
              <a:t>部署</a:t>
            </a:r>
            <a:endParaRPr lang="zh-CN" altLang="en-US" dirty="0">
              <a:solidFill>
                <a:schemeClr val="bg1"/>
              </a:solidFill>
            </a:endParaRPr>
          </a:p>
        </p:txBody>
      </p:sp>
      <p:pic>
        <p:nvPicPr>
          <p:cNvPr id="4" name="Picture 3"/>
          <p:cNvPicPr>
            <a:picLocks noChangeAspect="1"/>
          </p:cNvPicPr>
          <p:nvPr/>
        </p:nvPicPr>
        <p:blipFill>
          <a:blip r:embed="rId2"/>
          <a:stretch>
            <a:fillRect/>
          </a:stretch>
        </p:blipFill>
        <p:spPr>
          <a:xfrm>
            <a:off x="878418" y="1421354"/>
            <a:ext cx="10430932" cy="5101736"/>
          </a:xfrm>
          <a:prstGeom prst="rect">
            <a:avLst/>
          </a:prstGeom>
        </p:spPr>
      </p:pic>
    </p:spTree>
    <p:extLst>
      <p:ext uri="{BB962C8B-B14F-4D97-AF65-F5344CB8AC3E}">
        <p14:creationId xmlns:p14="http://schemas.microsoft.com/office/powerpoint/2010/main" val="4105640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zh-CN" b="0" dirty="0" smtClean="0"/>
              <a:t>5G MEC</a:t>
            </a:r>
            <a:r>
              <a:rPr lang="zh-CN" altLang="en-US" b="0" dirty="0" smtClean="0"/>
              <a:t>独立部署</a:t>
            </a:r>
            <a:r>
              <a:rPr lang="en-US" altLang="zh-CN" dirty="0" smtClean="0"/>
              <a:t> </a:t>
            </a:r>
            <a:r>
              <a:rPr lang="en-US" altLang="zh-CN" dirty="0"/>
              <a:t/>
            </a:r>
            <a:br>
              <a:rPr lang="en-US" altLang="zh-CN" dirty="0"/>
            </a:br>
            <a:endParaRPr lang="zh-CN" altLang="en-US" dirty="0"/>
          </a:p>
        </p:txBody>
      </p:sp>
      <p:pic>
        <p:nvPicPr>
          <p:cNvPr id="6" name="Picture 5"/>
          <p:cNvPicPr>
            <a:picLocks noChangeAspect="1"/>
          </p:cNvPicPr>
          <p:nvPr/>
        </p:nvPicPr>
        <p:blipFill>
          <a:blip r:embed="rId3"/>
          <a:stretch>
            <a:fillRect/>
          </a:stretch>
        </p:blipFill>
        <p:spPr>
          <a:xfrm>
            <a:off x="529335" y="1373014"/>
            <a:ext cx="7835732" cy="4604663"/>
          </a:xfrm>
          <a:prstGeom prst="rect">
            <a:avLst/>
          </a:prstGeom>
        </p:spPr>
      </p:pic>
      <p:sp>
        <p:nvSpPr>
          <p:cNvPr id="8" name="Rounded Rectangular Callout 7"/>
          <p:cNvSpPr/>
          <p:nvPr/>
        </p:nvSpPr>
        <p:spPr>
          <a:xfrm>
            <a:off x="8544910" y="1212147"/>
            <a:ext cx="3541987" cy="2182986"/>
          </a:xfrm>
          <a:prstGeom prst="wedgeRoundRectCallout">
            <a:avLst>
              <a:gd name="adj1" fmla="val -164899"/>
              <a:gd name="adj2" fmla="val 42463"/>
              <a:gd name="adj3" fmla="val 16667"/>
            </a:avLst>
          </a:prstGeom>
          <a:noFill/>
        </p:spPr>
        <p:style>
          <a:lnRef idx="3">
            <a:schemeClr val="lt1"/>
          </a:lnRef>
          <a:fillRef idx="1">
            <a:schemeClr val="accent6"/>
          </a:fillRef>
          <a:effectRef idx="1">
            <a:schemeClr val="accent6"/>
          </a:effectRef>
          <a:fontRef idx="minor">
            <a:schemeClr val="lt1"/>
          </a:fontRef>
        </p:style>
        <p:txBody>
          <a:bodyPr rtlCol="0" anchor="ctr"/>
          <a:lstStyle/>
          <a:p>
            <a:r>
              <a:rPr lang="en-US" altLang="zh-CN" sz="1400" dirty="0">
                <a:solidFill>
                  <a:schemeClr val="bg1"/>
                </a:solidFill>
              </a:rPr>
              <a:t>5G </a:t>
            </a:r>
            <a:r>
              <a:rPr lang="zh-CN" altLang="en-US" sz="1400" dirty="0">
                <a:solidFill>
                  <a:schemeClr val="bg1"/>
                </a:solidFill>
              </a:rPr>
              <a:t>边缘计算关键技术点</a:t>
            </a:r>
            <a:r>
              <a:rPr lang="en-US" altLang="zh-CN" sz="1400" dirty="0" smtClean="0">
                <a:solidFill>
                  <a:schemeClr val="bg1"/>
                </a:solidFill>
              </a:rPr>
              <a:t>#</a:t>
            </a:r>
            <a:r>
              <a:rPr lang="en-US" altLang="zh-CN" sz="1400" dirty="0">
                <a:solidFill>
                  <a:schemeClr val="bg1"/>
                </a:solidFill>
              </a:rPr>
              <a:t>1</a:t>
            </a:r>
            <a:endParaRPr lang="en-US" altLang="zh-CN" sz="1400" dirty="0" smtClean="0">
              <a:solidFill>
                <a:schemeClr val="bg1"/>
              </a:solidFill>
            </a:endParaRPr>
          </a:p>
          <a:p>
            <a:pPr marL="171450" indent="-171450">
              <a:buFont typeface="Arial" panose="020B0604020202020204" pitchFamily="34" charset="0"/>
              <a:buChar char="•"/>
            </a:pPr>
            <a:r>
              <a:rPr lang="zh-CN" altLang="zh-CN" sz="1400" dirty="0" smtClean="0">
                <a:solidFill>
                  <a:schemeClr val="bg1"/>
                </a:solidFill>
              </a:rPr>
              <a:t>应</a:t>
            </a:r>
            <a:r>
              <a:rPr lang="zh-CN" altLang="zh-CN" sz="1400" dirty="0">
                <a:solidFill>
                  <a:schemeClr val="bg1"/>
                </a:solidFill>
              </a:rPr>
              <a:t>用功能（</a:t>
            </a:r>
            <a:r>
              <a:rPr lang="zh-CN" altLang="zh-CN" sz="1400" dirty="0" smtClean="0">
                <a:solidFill>
                  <a:schemeClr val="bg1"/>
                </a:solidFill>
              </a:rPr>
              <a:t>AF）</a:t>
            </a:r>
            <a:r>
              <a:rPr lang="zh-CN" altLang="en-US" sz="1400" dirty="0" smtClean="0">
                <a:solidFill>
                  <a:schemeClr val="bg1"/>
                </a:solidFill>
              </a:rPr>
              <a:t>影响数</a:t>
            </a:r>
            <a:r>
              <a:rPr lang="zh-CN" altLang="en-US" sz="1400" dirty="0">
                <a:solidFill>
                  <a:schemeClr val="bg1"/>
                </a:solidFill>
              </a:rPr>
              <a:t>据</a:t>
            </a:r>
            <a:r>
              <a:rPr lang="zh-CN" altLang="zh-CN" sz="1400" dirty="0" smtClean="0">
                <a:solidFill>
                  <a:schemeClr val="bg1"/>
                </a:solidFill>
              </a:rPr>
              <a:t>路由</a:t>
            </a:r>
            <a:r>
              <a:rPr lang="zh-CN" altLang="en-US" sz="1400" dirty="0" smtClean="0">
                <a:solidFill>
                  <a:schemeClr val="bg1"/>
                </a:solidFill>
              </a:rPr>
              <a:t>规则</a:t>
            </a:r>
            <a:endParaRPr lang="en-US" altLang="zh-CN" sz="1400" dirty="0">
              <a:solidFill>
                <a:schemeClr val="bg1"/>
              </a:solidFill>
            </a:endParaRPr>
          </a:p>
          <a:p>
            <a:pPr marL="628650" lvl="1" indent="-171450">
              <a:buFont typeface="Arial" panose="020B0604020202020204" pitchFamily="34" charset="0"/>
              <a:buChar char="•"/>
            </a:pPr>
            <a:r>
              <a:rPr lang="zh-CN" altLang="zh-CN" sz="1400" dirty="0" smtClean="0">
                <a:solidFill>
                  <a:schemeClr val="bg1"/>
                </a:solidFill>
              </a:rPr>
              <a:t>3GPP</a:t>
            </a:r>
            <a:r>
              <a:rPr lang="zh-CN" altLang="zh-CN" sz="1400" dirty="0">
                <a:solidFill>
                  <a:schemeClr val="bg1"/>
                </a:solidFill>
              </a:rPr>
              <a:t>架构中</a:t>
            </a:r>
            <a:r>
              <a:rPr lang="zh-CN" altLang="zh-CN" sz="1400" dirty="0" smtClean="0">
                <a:solidFill>
                  <a:schemeClr val="bg1"/>
                </a:solidFill>
              </a:rPr>
              <a:t>的AF</a:t>
            </a:r>
            <a:r>
              <a:rPr lang="zh-CN" altLang="zh-CN" sz="1400" dirty="0">
                <a:solidFill>
                  <a:schemeClr val="bg1"/>
                </a:solidFill>
              </a:rPr>
              <a:t>可以对应于MEC应用服务</a:t>
            </a:r>
            <a:r>
              <a:rPr lang="zh-CN" altLang="zh-CN" sz="1400" dirty="0" smtClean="0">
                <a:solidFill>
                  <a:schemeClr val="bg1"/>
                </a:solidFill>
              </a:rPr>
              <a:t>器</a:t>
            </a:r>
            <a:r>
              <a:rPr lang="zh-CN" altLang="en-US" sz="1400" dirty="0" smtClean="0">
                <a:solidFill>
                  <a:schemeClr val="bg1"/>
                </a:solidFill>
              </a:rPr>
              <a:t>。</a:t>
            </a:r>
            <a:endParaRPr lang="en-US" altLang="zh-CN" sz="1400" dirty="0" smtClean="0">
              <a:solidFill>
                <a:schemeClr val="bg1"/>
              </a:solidFill>
            </a:endParaRPr>
          </a:p>
          <a:p>
            <a:pPr marL="628650" lvl="1" indent="-171450">
              <a:buFont typeface="Arial" panose="020B0604020202020204" pitchFamily="34" charset="0"/>
              <a:buChar char="•"/>
            </a:pPr>
            <a:r>
              <a:rPr lang="zh-CN" altLang="zh-CN" sz="1400" dirty="0" smtClean="0">
                <a:solidFill>
                  <a:schemeClr val="bg1"/>
                </a:solidFill>
              </a:rPr>
              <a:t>AF可通</a:t>
            </a:r>
            <a:r>
              <a:rPr lang="zh-CN" altLang="zh-CN" sz="1400" dirty="0">
                <a:solidFill>
                  <a:schemeClr val="bg1"/>
                </a:solidFill>
              </a:rPr>
              <a:t>过PCF或NEF影响SMF上的UPF（重新）选择</a:t>
            </a:r>
            <a:r>
              <a:rPr lang="zh-CN" altLang="zh-CN" sz="1400" dirty="0" smtClean="0">
                <a:solidFill>
                  <a:schemeClr val="bg1"/>
                </a:solidFill>
              </a:rPr>
              <a:t>和</a:t>
            </a:r>
            <a:r>
              <a:rPr lang="zh-CN" altLang="en-US" sz="1400" dirty="0">
                <a:solidFill>
                  <a:schemeClr val="bg1"/>
                </a:solidFill>
              </a:rPr>
              <a:t>数</a:t>
            </a:r>
            <a:r>
              <a:rPr lang="zh-CN" altLang="en-US" sz="1400" dirty="0" smtClean="0">
                <a:solidFill>
                  <a:schemeClr val="bg1"/>
                </a:solidFill>
              </a:rPr>
              <a:t>据</a:t>
            </a:r>
            <a:r>
              <a:rPr lang="zh-CN" altLang="en-US" sz="1400" dirty="0">
                <a:solidFill>
                  <a:schemeClr val="bg1"/>
                </a:solidFill>
              </a:rPr>
              <a:t>路</a:t>
            </a:r>
            <a:r>
              <a:rPr lang="zh-CN" altLang="en-US" sz="1400" dirty="0" smtClean="0">
                <a:solidFill>
                  <a:schemeClr val="bg1"/>
                </a:solidFill>
              </a:rPr>
              <a:t>由。</a:t>
            </a:r>
            <a:endParaRPr lang="en-US" altLang="zh-CN" sz="1400" dirty="0" smtClean="0">
              <a:solidFill>
                <a:schemeClr val="bg1"/>
              </a:solidFill>
            </a:endParaRPr>
          </a:p>
          <a:p>
            <a:pPr marL="628650" lvl="1" indent="-171450">
              <a:buFont typeface="Arial" panose="020B0604020202020204" pitchFamily="34" charset="0"/>
              <a:buChar char="•"/>
            </a:pPr>
            <a:r>
              <a:rPr lang="zh-CN" altLang="zh-CN" sz="1400" dirty="0" smtClean="0">
                <a:solidFill>
                  <a:schemeClr val="bg1"/>
                </a:solidFill>
              </a:rPr>
              <a:t>AF</a:t>
            </a:r>
            <a:r>
              <a:rPr lang="zh-CN" altLang="zh-CN" sz="1400" dirty="0">
                <a:solidFill>
                  <a:schemeClr val="bg1"/>
                </a:solidFill>
              </a:rPr>
              <a:t>可以订阅来</a:t>
            </a:r>
            <a:r>
              <a:rPr lang="zh-CN" altLang="zh-CN" sz="1400" dirty="0" smtClean="0">
                <a:solidFill>
                  <a:schemeClr val="bg1"/>
                </a:solidFill>
              </a:rPr>
              <a:t>自</a:t>
            </a:r>
            <a:r>
              <a:rPr lang="en-US" altLang="zh-CN" sz="1400" dirty="0" smtClean="0">
                <a:solidFill>
                  <a:schemeClr val="bg1"/>
                </a:solidFill>
              </a:rPr>
              <a:t>NEF</a:t>
            </a:r>
            <a:r>
              <a:rPr lang="zh-CN" altLang="en-US" sz="1400" dirty="0" smtClean="0">
                <a:solidFill>
                  <a:schemeClr val="bg1"/>
                </a:solidFill>
              </a:rPr>
              <a:t>的通知</a:t>
            </a:r>
            <a:r>
              <a:rPr lang="en-US" altLang="zh-CN" sz="1400" dirty="0" smtClean="0">
                <a:solidFill>
                  <a:schemeClr val="bg1"/>
                </a:solidFill>
              </a:rPr>
              <a:t>,</a:t>
            </a:r>
            <a:r>
              <a:rPr lang="zh-CN" altLang="en-US" sz="1400" dirty="0" smtClean="0">
                <a:solidFill>
                  <a:schemeClr val="bg1"/>
                </a:solidFill>
              </a:rPr>
              <a:t>例如</a:t>
            </a:r>
            <a:r>
              <a:rPr lang="en-US" altLang="zh-CN" sz="1400" dirty="0" smtClean="0">
                <a:solidFill>
                  <a:schemeClr val="bg1"/>
                </a:solidFill>
              </a:rPr>
              <a:t>UE</a:t>
            </a:r>
            <a:r>
              <a:rPr lang="zh-CN" altLang="en-US" sz="1400" dirty="0" smtClean="0">
                <a:solidFill>
                  <a:schemeClr val="bg1"/>
                </a:solidFill>
              </a:rPr>
              <a:t>连接状态变化</a:t>
            </a:r>
            <a:r>
              <a:rPr lang="en-US" altLang="zh-CN" sz="1400" dirty="0" smtClean="0">
                <a:solidFill>
                  <a:schemeClr val="bg1"/>
                </a:solidFill>
              </a:rPr>
              <a:t>,</a:t>
            </a:r>
            <a:r>
              <a:rPr lang="zh-CN" altLang="en-US" sz="1400" dirty="0" smtClean="0">
                <a:solidFill>
                  <a:schemeClr val="bg1"/>
                </a:solidFill>
              </a:rPr>
              <a:t>网络拥塞状态等等</a:t>
            </a:r>
            <a:r>
              <a:rPr lang="zh-CN" altLang="en-US" sz="1400" dirty="0">
                <a:solidFill>
                  <a:schemeClr val="bg1"/>
                </a:solidFill>
              </a:rPr>
              <a:t>。</a:t>
            </a:r>
            <a:endParaRPr lang="en-US" altLang="zh-CN" sz="1400" dirty="0">
              <a:solidFill>
                <a:schemeClr val="bg1"/>
              </a:solidFill>
            </a:endParaRPr>
          </a:p>
        </p:txBody>
      </p:sp>
      <p:sp>
        <p:nvSpPr>
          <p:cNvPr id="9" name="Rounded Rectangular Callout 8"/>
          <p:cNvSpPr/>
          <p:nvPr/>
        </p:nvSpPr>
        <p:spPr>
          <a:xfrm>
            <a:off x="8460828" y="4556273"/>
            <a:ext cx="3626069" cy="2182986"/>
          </a:xfrm>
          <a:prstGeom prst="wedgeRoundRectCallout">
            <a:avLst>
              <a:gd name="adj1" fmla="val -158245"/>
              <a:gd name="adj2" fmla="val -56552"/>
              <a:gd name="adj3" fmla="val 16667"/>
            </a:avLst>
          </a:prstGeom>
          <a:noFill/>
        </p:spPr>
        <p:style>
          <a:lnRef idx="3">
            <a:schemeClr val="lt1"/>
          </a:lnRef>
          <a:fillRef idx="1">
            <a:schemeClr val="accent6"/>
          </a:fillRef>
          <a:effectRef idx="1">
            <a:schemeClr val="accent6"/>
          </a:effectRef>
          <a:fontRef idx="minor">
            <a:schemeClr val="lt1"/>
          </a:fontRef>
        </p:style>
        <p:txBody>
          <a:bodyPr rtlCol="0" anchor="ctr"/>
          <a:lstStyle/>
          <a:p>
            <a:r>
              <a:rPr lang="en-US" altLang="zh-CN" sz="1400" dirty="0">
                <a:solidFill>
                  <a:schemeClr val="bg1"/>
                </a:solidFill>
              </a:rPr>
              <a:t>5G </a:t>
            </a:r>
            <a:r>
              <a:rPr lang="zh-CN" altLang="en-US" sz="1400" dirty="0">
                <a:solidFill>
                  <a:schemeClr val="bg1"/>
                </a:solidFill>
              </a:rPr>
              <a:t>边缘计算关键技术点</a:t>
            </a:r>
            <a:r>
              <a:rPr lang="en-US" altLang="zh-CN" sz="1400" dirty="0" smtClean="0">
                <a:solidFill>
                  <a:schemeClr val="bg1"/>
                </a:solidFill>
              </a:rPr>
              <a:t>#2</a:t>
            </a:r>
            <a:endParaRPr lang="en-US" altLang="zh-CN" sz="1400" dirty="0">
              <a:solidFill>
                <a:schemeClr val="bg1"/>
              </a:solidFill>
            </a:endParaRPr>
          </a:p>
          <a:p>
            <a:pPr marL="171450" indent="-171450">
              <a:buFont typeface="Arial" panose="020B0604020202020204" pitchFamily="34" charset="0"/>
              <a:buChar char="•"/>
            </a:pPr>
            <a:r>
              <a:rPr lang="zh-CN" altLang="en-US" sz="1400" dirty="0">
                <a:solidFill>
                  <a:schemeClr val="bg1"/>
                </a:solidFill>
              </a:rPr>
              <a:t>灵活部署</a:t>
            </a:r>
            <a:r>
              <a:rPr lang="en-US" altLang="zh-CN" sz="1400" dirty="0">
                <a:solidFill>
                  <a:schemeClr val="bg1"/>
                </a:solidFill>
              </a:rPr>
              <a:t>UPF(</a:t>
            </a:r>
            <a:r>
              <a:rPr lang="zh-CN" altLang="en-US" sz="1400" dirty="0">
                <a:solidFill>
                  <a:schemeClr val="bg1"/>
                </a:solidFill>
              </a:rPr>
              <a:t>用户平面功能</a:t>
            </a:r>
            <a:r>
              <a:rPr lang="en-US" altLang="zh-CN" sz="1400" dirty="0" smtClean="0">
                <a:solidFill>
                  <a:schemeClr val="bg1"/>
                </a:solidFill>
              </a:rPr>
              <a:t>)</a:t>
            </a:r>
            <a:r>
              <a:rPr lang="zh-CN" altLang="en-US" sz="1400" dirty="0" smtClean="0">
                <a:solidFill>
                  <a:schemeClr val="bg1"/>
                </a:solidFill>
              </a:rPr>
              <a:t>，与</a:t>
            </a:r>
            <a:r>
              <a:rPr lang="en-US" altLang="zh-CN" sz="1400" dirty="0">
                <a:solidFill>
                  <a:schemeClr val="bg1"/>
                </a:solidFill>
              </a:rPr>
              <a:t>4G</a:t>
            </a:r>
            <a:r>
              <a:rPr lang="zh-CN" altLang="en-US" sz="1400" dirty="0">
                <a:solidFill>
                  <a:schemeClr val="bg1"/>
                </a:solidFill>
              </a:rPr>
              <a:t>不同，不需要类似于</a:t>
            </a:r>
            <a:r>
              <a:rPr lang="en-US" altLang="zh-CN" sz="1400" dirty="0">
                <a:solidFill>
                  <a:schemeClr val="bg1"/>
                </a:solidFill>
              </a:rPr>
              <a:t>SGW</a:t>
            </a:r>
            <a:r>
              <a:rPr lang="zh-CN" altLang="en-US" sz="1400" dirty="0">
                <a:solidFill>
                  <a:schemeClr val="bg1"/>
                </a:solidFill>
              </a:rPr>
              <a:t>这样汇聚点，有助于</a:t>
            </a:r>
            <a:r>
              <a:rPr lang="en-US" altLang="zh-CN" sz="1400" dirty="0">
                <a:solidFill>
                  <a:schemeClr val="bg1"/>
                </a:solidFill>
              </a:rPr>
              <a:t>UPF</a:t>
            </a:r>
            <a:r>
              <a:rPr lang="zh-CN" altLang="en-US" sz="1400" dirty="0">
                <a:solidFill>
                  <a:schemeClr val="bg1"/>
                </a:solidFill>
              </a:rPr>
              <a:t>的灵活部</a:t>
            </a:r>
            <a:r>
              <a:rPr lang="zh-CN" altLang="en-US" sz="1400" dirty="0" smtClean="0">
                <a:solidFill>
                  <a:schemeClr val="bg1"/>
                </a:solidFill>
              </a:rPr>
              <a:t>署。</a:t>
            </a:r>
            <a:endParaRPr lang="en-US" altLang="zh-CN" sz="1400" dirty="0">
              <a:solidFill>
                <a:schemeClr val="bg1"/>
              </a:solidFill>
            </a:endParaRPr>
          </a:p>
          <a:p>
            <a:pPr marL="171450" indent="-171450">
              <a:buFont typeface="Arial" panose="020B0604020202020204" pitchFamily="34" charset="0"/>
              <a:buChar char="•"/>
            </a:pPr>
            <a:r>
              <a:rPr lang="en-US" altLang="zh-CN" sz="1400" dirty="0">
                <a:solidFill>
                  <a:schemeClr val="bg1"/>
                </a:solidFill>
              </a:rPr>
              <a:t>UPF</a:t>
            </a:r>
            <a:r>
              <a:rPr lang="zh-CN" altLang="en-US" sz="1400" dirty="0">
                <a:solidFill>
                  <a:schemeClr val="bg1"/>
                </a:solidFill>
              </a:rPr>
              <a:t>的</a:t>
            </a:r>
            <a:r>
              <a:rPr lang="en-US" altLang="zh-CN" sz="1400" dirty="0">
                <a:solidFill>
                  <a:schemeClr val="bg1"/>
                </a:solidFill>
              </a:rPr>
              <a:t>ULCL</a:t>
            </a:r>
            <a:r>
              <a:rPr lang="zh-CN" altLang="en-US" sz="1400" dirty="0">
                <a:solidFill>
                  <a:schemeClr val="bg1"/>
                </a:solidFill>
              </a:rPr>
              <a:t>支持将业务数据转发给不同</a:t>
            </a:r>
            <a:r>
              <a:rPr lang="en-US" altLang="zh-CN" sz="1400" dirty="0">
                <a:solidFill>
                  <a:schemeClr val="bg1"/>
                </a:solidFill>
              </a:rPr>
              <a:t>PDU</a:t>
            </a:r>
            <a:r>
              <a:rPr lang="zh-CN" altLang="en-US" sz="1400" dirty="0">
                <a:solidFill>
                  <a:schemeClr val="bg1"/>
                </a:solidFill>
              </a:rPr>
              <a:t>会话锚</a:t>
            </a:r>
            <a:r>
              <a:rPr lang="zh-CN" altLang="en-US" sz="1400" dirty="0" smtClean="0">
                <a:solidFill>
                  <a:schemeClr val="bg1"/>
                </a:solidFill>
              </a:rPr>
              <a:t>点。</a:t>
            </a:r>
            <a:endParaRPr lang="en-US" altLang="zh-CN" sz="1400" dirty="0">
              <a:solidFill>
                <a:schemeClr val="bg1"/>
              </a:solidFill>
            </a:endParaRPr>
          </a:p>
          <a:p>
            <a:pPr marL="171450" indent="-171450">
              <a:buFont typeface="Arial" panose="020B0604020202020204" pitchFamily="34" charset="0"/>
              <a:buChar char="•"/>
            </a:pPr>
            <a:r>
              <a:rPr lang="zh-CN" altLang="en-US" sz="1400" dirty="0" smtClean="0">
                <a:solidFill>
                  <a:schemeClr val="bg1"/>
                </a:solidFill>
              </a:rPr>
              <a:t>使</a:t>
            </a:r>
            <a:r>
              <a:rPr lang="zh-CN" altLang="en-US" sz="1400" dirty="0">
                <a:solidFill>
                  <a:schemeClr val="bg1"/>
                </a:solidFill>
              </a:rPr>
              <a:t>用</a:t>
            </a:r>
            <a:r>
              <a:rPr lang="en-US" altLang="zh-CN" sz="1400" dirty="0">
                <a:solidFill>
                  <a:schemeClr val="bg1"/>
                </a:solidFill>
              </a:rPr>
              <a:t>ULCL</a:t>
            </a:r>
            <a:r>
              <a:rPr lang="zh-CN" altLang="en-US" sz="1400" dirty="0">
                <a:solidFill>
                  <a:schemeClr val="bg1"/>
                </a:solidFill>
              </a:rPr>
              <a:t>对</a:t>
            </a:r>
            <a:r>
              <a:rPr lang="en-US" altLang="zh-CN" sz="1400" dirty="0">
                <a:solidFill>
                  <a:schemeClr val="bg1"/>
                </a:solidFill>
              </a:rPr>
              <a:t>UE</a:t>
            </a:r>
            <a:r>
              <a:rPr lang="zh-CN" altLang="en-US" sz="1400" dirty="0">
                <a:solidFill>
                  <a:schemeClr val="bg1"/>
                </a:solidFill>
              </a:rPr>
              <a:t>是透明的</a:t>
            </a:r>
            <a:r>
              <a:rPr lang="en-US" altLang="zh-CN" sz="1400" dirty="0">
                <a:solidFill>
                  <a:schemeClr val="bg1"/>
                </a:solidFill>
              </a:rPr>
              <a:t>,UE</a:t>
            </a:r>
            <a:r>
              <a:rPr lang="zh-CN" altLang="en-US" sz="1400" dirty="0">
                <a:solidFill>
                  <a:schemeClr val="bg1"/>
                </a:solidFill>
              </a:rPr>
              <a:t>使用唯一</a:t>
            </a:r>
            <a:r>
              <a:rPr lang="en-US" altLang="zh-CN" sz="1400" dirty="0">
                <a:solidFill>
                  <a:schemeClr val="bg1"/>
                </a:solidFill>
              </a:rPr>
              <a:t>IP</a:t>
            </a:r>
            <a:r>
              <a:rPr lang="zh-CN" altLang="en-US" sz="1400" dirty="0">
                <a:solidFill>
                  <a:schemeClr val="bg1"/>
                </a:solidFill>
              </a:rPr>
              <a:t>与本地数据网络</a:t>
            </a:r>
            <a:r>
              <a:rPr lang="en-US" altLang="zh-CN" sz="1400" dirty="0">
                <a:solidFill>
                  <a:schemeClr val="bg1"/>
                </a:solidFill>
              </a:rPr>
              <a:t>(</a:t>
            </a:r>
            <a:r>
              <a:rPr lang="zh-CN" altLang="en-US" sz="1400" dirty="0">
                <a:solidFill>
                  <a:schemeClr val="bg1"/>
                </a:solidFill>
              </a:rPr>
              <a:t>边缘计算服务器所在位置</a:t>
            </a:r>
            <a:r>
              <a:rPr lang="en-US" altLang="zh-CN" sz="1400" dirty="0">
                <a:solidFill>
                  <a:schemeClr val="bg1"/>
                </a:solidFill>
              </a:rPr>
              <a:t>)</a:t>
            </a:r>
            <a:r>
              <a:rPr lang="zh-CN" altLang="en-US" sz="1400" dirty="0">
                <a:solidFill>
                  <a:schemeClr val="bg1"/>
                </a:solidFill>
              </a:rPr>
              <a:t>或者远程数据网络通</a:t>
            </a:r>
            <a:r>
              <a:rPr lang="zh-CN" altLang="en-US" sz="1400" dirty="0" smtClean="0">
                <a:solidFill>
                  <a:schemeClr val="bg1"/>
                </a:solidFill>
              </a:rPr>
              <a:t>信。</a:t>
            </a:r>
            <a:endParaRPr lang="en-US" altLang="zh-CN" sz="1400" dirty="0">
              <a:solidFill>
                <a:schemeClr val="bg1"/>
              </a:solidFill>
            </a:endParaRPr>
          </a:p>
        </p:txBody>
      </p:sp>
    </p:spTree>
    <p:extLst>
      <p:ext uri="{BB962C8B-B14F-4D97-AF65-F5344CB8AC3E}">
        <p14:creationId xmlns:p14="http://schemas.microsoft.com/office/powerpoint/2010/main" val="124831343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1200" y="238125"/>
            <a:ext cx="10515600" cy="1325563"/>
          </a:xfrm>
        </p:spPr>
        <p:txBody>
          <a:bodyPr/>
          <a:lstStyle/>
          <a:p>
            <a:r>
              <a:rPr lang="en-US" altLang="zh-CN" b="0" dirty="0"/>
              <a:t>5G </a:t>
            </a:r>
            <a:r>
              <a:rPr lang="en-US" altLang="zh-CN" b="0" dirty="0" smtClean="0"/>
              <a:t>MEC</a:t>
            </a:r>
            <a:r>
              <a:rPr lang="zh-CN" altLang="en-US" b="0" dirty="0" smtClean="0"/>
              <a:t>和</a:t>
            </a:r>
            <a:r>
              <a:rPr lang="en-US" altLang="zh-CN" b="0" dirty="0" err="1" smtClean="0"/>
              <a:t>vRAN</a:t>
            </a:r>
            <a:r>
              <a:rPr lang="zh-CN" altLang="en-US" b="0" dirty="0" smtClean="0"/>
              <a:t>联合部</a:t>
            </a:r>
            <a:r>
              <a:rPr lang="zh-CN" altLang="en-US" b="0" dirty="0"/>
              <a:t>署</a:t>
            </a:r>
            <a:endParaRPr lang="zh-CN" altLang="en-US" dirty="0"/>
          </a:p>
        </p:txBody>
      </p:sp>
      <p:pic>
        <p:nvPicPr>
          <p:cNvPr id="6" name="Picture 5"/>
          <p:cNvPicPr>
            <a:picLocks noChangeAspect="1"/>
          </p:cNvPicPr>
          <p:nvPr/>
        </p:nvPicPr>
        <p:blipFill>
          <a:blip r:embed="rId2"/>
          <a:stretch>
            <a:fillRect/>
          </a:stretch>
        </p:blipFill>
        <p:spPr>
          <a:xfrm>
            <a:off x="110066" y="1353350"/>
            <a:ext cx="8788402" cy="5184234"/>
          </a:xfrm>
          <a:prstGeom prst="rect">
            <a:avLst/>
          </a:prstGeom>
        </p:spPr>
      </p:pic>
      <p:sp>
        <p:nvSpPr>
          <p:cNvPr id="7" name="Rounded Rectangular Callout 6"/>
          <p:cNvSpPr/>
          <p:nvPr/>
        </p:nvSpPr>
        <p:spPr>
          <a:xfrm>
            <a:off x="9017619" y="3769112"/>
            <a:ext cx="3027235" cy="2768472"/>
          </a:xfrm>
          <a:prstGeom prst="wedgeRoundRectCallout">
            <a:avLst>
              <a:gd name="adj1" fmla="val -168987"/>
              <a:gd name="adj2" fmla="val -14044"/>
              <a:gd name="adj3" fmla="val 16667"/>
            </a:avLst>
          </a:prstGeom>
          <a:noFill/>
        </p:spPr>
        <p:style>
          <a:lnRef idx="3">
            <a:schemeClr val="lt1"/>
          </a:lnRef>
          <a:fillRef idx="1">
            <a:schemeClr val="accent6"/>
          </a:fillRef>
          <a:effectRef idx="1">
            <a:schemeClr val="accent6"/>
          </a:effectRef>
          <a:fontRef idx="minor">
            <a:schemeClr val="lt1"/>
          </a:fontRef>
        </p:style>
        <p:txBody>
          <a:bodyPr rtlCol="0" anchor="ctr"/>
          <a:lstStyle/>
          <a:p>
            <a:r>
              <a:rPr lang="en-US" altLang="zh-CN" sz="1400" dirty="0" smtClean="0">
                <a:solidFill>
                  <a:schemeClr val="bg1"/>
                </a:solidFill>
              </a:rPr>
              <a:t>UPF</a:t>
            </a:r>
            <a:r>
              <a:rPr lang="en-US" altLang="zh-CN" sz="1400" dirty="0">
                <a:solidFill>
                  <a:schemeClr val="bg1"/>
                </a:solidFill>
              </a:rPr>
              <a:t>(</a:t>
            </a:r>
            <a:r>
              <a:rPr lang="zh-CN" altLang="en-US" sz="1400" dirty="0">
                <a:solidFill>
                  <a:schemeClr val="bg1"/>
                </a:solidFill>
              </a:rPr>
              <a:t>用户平面功能</a:t>
            </a:r>
            <a:r>
              <a:rPr lang="en-US" altLang="zh-CN" sz="1400" dirty="0" smtClean="0">
                <a:solidFill>
                  <a:schemeClr val="bg1"/>
                </a:solidFill>
              </a:rPr>
              <a:t>)</a:t>
            </a:r>
            <a:r>
              <a:rPr lang="zh-CN" altLang="en-US" sz="1400" dirty="0">
                <a:solidFill>
                  <a:schemeClr val="bg1"/>
                </a:solidFill>
              </a:rPr>
              <a:t>是</a:t>
            </a:r>
            <a:r>
              <a:rPr lang="zh-CN" altLang="en-US" sz="1400" dirty="0" smtClean="0">
                <a:solidFill>
                  <a:schemeClr val="bg1"/>
                </a:solidFill>
              </a:rPr>
              <a:t>个逻辑独立实体，是可以和</a:t>
            </a:r>
            <a:r>
              <a:rPr lang="en-US" altLang="zh-CN" sz="1400" dirty="0" smtClean="0">
                <a:solidFill>
                  <a:schemeClr val="bg1"/>
                </a:solidFill>
              </a:rPr>
              <a:t>RAN</a:t>
            </a:r>
            <a:r>
              <a:rPr lang="zh-CN" altLang="en-US" sz="1400" dirty="0">
                <a:solidFill>
                  <a:schemeClr val="bg1"/>
                </a:solidFill>
              </a:rPr>
              <a:t>虚拟</a:t>
            </a:r>
            <a:r>
              <a:rPr lang="zh-CN" altLang="en-US" sz="1400" dirty="0" smtClean="0">
                <a:solidFill>
                  <a:schemeClr val="bg1"/>
                </a:solidFill>
              </a:rPr>
              <a:t>化网络功能实体同时部署在同一个虚拟化基础设施上面。</a:t>
            </a:r>
            <a:endParaRPr lang="en-US" altLang="zh-CN" sz="1400" dirty="0" smtClean="0">
              <a:solidFill>
                <a:schemeClr val="bg1"/>
              </a:solidFill>
            </a:endParaRPr>
          </a:p>
          <a:p>
            <a:endParaRPr lang="en-US" altLang="zh-CN" sz="1400" dirty="0" smtClean="0">
              <a:solidFill>
                <a:schemeClr val="bg1"/>
              </a:solidFill>
            </a:endParaRPr>
          </a:p>
          <a:p>
            <a:r>
              <a:rPr lang="zh-CN" altLang="en-US" sz="1400" dirty="0">
                <a:solidFill>
                  <a:schemeClr val="bg1"/>
                </a:solidFill>
              </a:rPr>
              <a:t>这</a:t>
            </a:r>
            <a:r>
              <a:rPr lang="zh-CN" altLang="en-US" sz="1400" dirty="0" smtClean="0">
                <a:solidFill>
                  <a:schemeClr val="bg1"/>
                </a:solidFill>
              </a:rPr>
              <a:t>种以</a:t>
            </a:r>
            <a:r>
              <a:rPr lang="en-US" altLang="zh-CN" sz="1400" dirty="0" smtClean="0">
                <a:solidFill>
                  <a:schemeClr val="bg1"/>
                </a:solidFill>
              </a:rPr>
              <a:t>NFV</a:t>
            </a:r>
            <a:r>
              <a:rPr lang="zh-CN" altLang="en-US" sz="1400" dirty="0" smtClean="0">
                <a:solidFill>
                  <a:schemeClr val="bg1"/>
                </a:solidFill>
              </a:rPr>
              <a:t>方式部署</a:t>
            </a:r>
            <a:r>
              <a:rPr lang="en-US" altLang="zh-CN" sz="1400" dirty="0" smtClean="0">
                <a:solidFill>
                  <a:schemeClr val="bg1"/>
                </a:solidFill>
              </a:rPr>
              <a:t>,</a:t>
            </a:r>
            <a:r>
              <a:rPr lang="zh-CN" altLang="en-US" sz="1400" dirty="0" smtClean="0">
                <a:solidFill>
                  <a:schemeClr val="bg1"/>
                </a:solidFill>
              </a:rPr>
              <a:t>对应用开发，部署和维护会带来很大工作量</a:t>
            </a:r>
            <a:r>
              <a:rPr lang="en-US" altLang="zh-CN" sz="1400" dirty="0" smtClean="0">
                <a:solidFill>
                  <a:schemeClr val="bg1"/>
                </a:solidFill>
              </a:rPr>
              <a:t>, </a:t>
            </a:r>
            <a:r>
              <a:rPr lang="zh-CN" altLang="en-US" sz="1400" dirty="0" smtClean="0">
                <a:solidFill>
                  <a:schemeClr val="bg1"/>
                </a:solidFill>
              </a:rPr>
              <a:t>英特尔</a:t>
            </a:r>
            <a:r>
              <a:rPr lang="zh-CN" altLang="en-US" sz="1400" dirty="0">
                <a:solidFill>
                  <a:schemeClr val="bg1"/>
                </a:solidFill>
              </a:rPr>
              <a:t>边</a:t>
            </a:r>
            <a:r>
              <a:rPr lang="zh-CN" altLang="en-US" sz="1400" dirty="0" smtClean="0">
                <a:solidFill>
                  <a:schemeClr val="bg1"/>
                </a:solidFill>
              </a:rPr>
              <a:t>缘计算套件定义了以容器技术和微服务为基础</a:t>
            </a:r>
            <a:r>
              <a:rPr lang="en-US" altLang="zh-CN" sz="1400" dirty="0" smtClean="0">
                <a:solidFill>
                  <a:schemeClr val="bg1"/>
                </a:solidFill>
              </a:rPr>
              <a:t>Cloud Native</a:t>
            </a:r>
            <a:r>
              <a:rPr lang="zh-CN" altLang="en-US" sz="1400" dirty="0" smtClean="0">
                <a:solidFill>
                  <a:schemeClr val="bg1"/>
                </a:solidFill>
              </a:rPr>
              <a:t>架构</a:t>
            </a:r>
            <a:r>
              <a:rPr lang="en-US" altLang="zh-CN" sz="1400" dirty="0" smtClean="0">
                <a:solidFill>
                  <a:schemeClr val="bg1"/>
                </a:solidFill>
              </a:rPr>
              <a:t>,</a:t>
            </a:r>
            <a:r>
              <a:rPr lang="zh-CN" altLang="en-US" sz="1400" dirty="0" smtClean="0">
                <a:solidFill>
                  <a:schemeClr val="bg1"/>
                </a:solidFill>
              </a:rPr>
              <a:t>为应用开发提供良好开发架构。</a:t>
            </a:r>
            <a:endParaRPr lang="en-US" altLang="zh-CN" sz="1400" dirty="0" smtClean="0">
              <a:solidFill>
                <a:schemeClr val="bg1"/>
              </a:solidFill>
            </a:endParaRPr>
          </a:p>
          <a:p>
            <a:endParaRPr lang="en-US" altLang="zh-CN" sz="1400" dirty="0">
              <a:solidFill>
                <a:schemeClr val="bg1"/>
              </a:solidFill>
            </a:endParaRPr>
          </a:p>
        </p:txBody>
      </p:sp>
    </p:spTree>
    <p:extLst>
      <p:ext uri="{BB962C8B-B14F-4D97-AF65-F5344CB8AC3E}">
        <p14:creationId xmlns:p14="http://schemas.microsoft.com/office/powerpoint/2010/main" val="197670339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7484" y="258049"/>
            <a:ext cx="10972800" cy="623984"/>
          </a:xfrm>
        </p:spPr>
        <p:txBody>
          <a:bodyPr>
            <a:normAutofit fontScale="90000"/>
          </a:bodyPr>
          <a:lstStyle/>
          <a:p>
            <a:r>
              <a:rPr lang="zh-CN" altLang="en-US" dirty="0" smtClean="0">
                <a:solidFill>
                  <a:schemeClr val="bg1"/>
                </a:solidFill>
              </a:rPr>
              <a:t>基于容器的架构</a:t>
            </a:r>
            <a:endParaRPr lang="en-US" dirty="0">
              <a:solidFill>
                <a:schemeClr val="bg1"/>
              </a:solidFill>
            </a:endParaRPr>
          </a:p>
        </p:txBody>
      </p:sp>
      <p:pic>
        <p:nvPicPr>
          <p:cNvPr id="4" name="Picture 3"/>
          <p:cNvPicPr>
            <a:picLocks noChangeAspect="1"/>
          </p:cNvPicPr>
          <p:nvPr/>
        </p:nvPicPr>
        <p:blipFill>
          <a:blip r:embed="rId3"/>
          <a:stretch>
            <a:fillRect/>
          </a:stretch>
        </p:blipFill>
        <p:spPr>
          <a:xfrm>
            <a:off x="336988" y="882033"/>
            <a:ext cx="8343900" cy="5619750"/>
          </a:xfrm>
          <a:prstGeom prst="rect">
            <a:avLst/>
          </a:prstGeom>
        </p:spPr>
      </p:pic>
      <p:sp>
        <p:nvSpPr>
          <p:cNvPr id="30" name="Rounded Rectangular Callout 29"/>
          <p:cNvSpPr/>
          <p:nvPr/>
        </p:nvSpPr>
        <p:spPr>
          <a:xfrm>
            <a:off x="9599083" y="1458130"/>
            <a:ext cx="2592917" cy="1150052"/>
          </a:xfrm>
          <a:prstGeom prst="wedgeRoundRectCallout">
            <a:avLst>
              <a:gd name="adj1" fmla="val -115601"/>
              <a:gd name="adj2" fmla="val -36306"/>
              <a:gd name="adj3" fmla="val 16667"/>
            </a:avLst>
          </a:prstGeom>
          <a:noFill/>
        </p:spPr>
        <p:style>
          <a:lnRef idx="3">
            <a:schemeClr val="lt1"/>
          </a:lnRef>
          <a:fillRef idx="1">
            <a:schemeClr val="accent6"/>
          </a:fillRef>
          <a:effectRef idx="1">
            <a:schemeClr val="accent6"/>
          </a:effectRef>
          <a:fontRef idx="minor">
            <a:schemeClr val="lt1"/>
          </a:fontRef>
        </p:style>
        <p:txBody>
          <a:bodyPr rtlCol="0" anchor="ctr"/>
          <a:lstStyle/>
          <a:p>
            <a:r>
              <a:rPr lang="en-US" altLang="zh-CN" sz="1600" dirty="0" smtClean="0">
                <a:solidFill>
                  <a:schemeClr val="bg1"/>
                </a:solidFill>
              </a:rPr>
              <a:t>Kubernetes Master </a:t>
            </a:r>
            <a:r>
              <a:rPr lang="zh-CN" altLang="en-US" sz="1600" dirty="0" smtClean="0">
                <a:solidFill>
                  <a:schemeClr val="bg1"/>
                </a:solidFill>
              </a:rPr>
              <a:t>节点。</a:t>
            </a:r>
            <a:endParaRPr lang="en-US" altLang="zh-CN" sz="1600" dirty="0" smtClean="0">
              <a:solidFill>
                <a:schemeClr val="bg1"/>
              </a:solidFill>
            </a:endParaRPr>
          </a:p>
          <a:p>
            <a:r>
              <a:rPr lang="zh-CN" altLang="en-US" sz="1600" dirty="0">
                <a:solidFill>
                  <a:schemeClr val="bg1"/>
                </a:solidFill>
              </a:rPr>
              <a:t>同</a:t>
            </a:r>
            <a:r>
              <a:rPr lang="zh-CN" altLang="en-US" sz="1600" dirty="0" smtClean="0">
                <a:solidFill>
                  <a:schemeClr val="bg1"/>
                </a:solidFill>
              </a:rPr>
              <a:t>时运行边缘计算平台管理软件</a:t>
            </a:r>
            <a:r>
              <a:rPr lang="zh-CN" altLang="en-US" sz="1600" dirty="0">
                <a:solidFill>
                  <a:schemeClr val="bg1"/>
                </a:solidFill>
              </a:rPr>
              <a:t>。</a:t>
            </a:r>
            <a:endParaRPr lang="en-US" altLang="zh-CN" sz="1600" dirty="0" smtClean="0">
              <a:solidFill>
                <a:schemeClr val="bg1"/>
              </a:solidFill>
            </a:endParaRPr>
          </a:p>
          <a:p>
            <a:endParaRPr lang="en-US" altLang="zh-CN" sz="1600" dirty="0">
              <a:solidFill>
                <a:schemeClr val="bg1"/>
              </a:solidFill>
            </a:endParaRPr>
          </a:p>
        </p:txBody>
      </p:sp>
      <p:sp>
        <p:nvSpPr>
          <p:cNvPr id="32" name="Rounded Rectangular Callout 31"/>
          <p:cNvSpPr/>
          <p:nvPr/>
        </p:nvSpPr>
        <p:spPr>
          <a:xfrm>
            <a:off x="9313332" y="3337280"/>
            <a:ext cx="2683935" cy="1655133"/>
          </a:xfrm>
          <a:prstGeom prst="wedgeRoundRectCallout">
            <a:avLst>
              <a:gd name="adj1" fmla="val -100662"/>
              <a:gd name="adj2" fmla="val -17011"/>
              <a:gd name="adj3" fmla="val 16667"/>
            </a:avLst>
          </a:prstGeom>
          <a:noFill/>
        </p:spPr>
        <p:style>
          <a:lnRef idx="3">
            <a:schemeClr val="lt1"/>
          </a:lnRef>
          <a:fillRef idx="1">
            <a:schemeClr val="accent6"/>
          </a:fillRef>
          <a:effectRef idx="1">
            <a:schemeClr val="accent6"/>
          </a:effectRef>
          <a:fontRef idx="minor">
            <a:schemeClr val="lt1"/>
          </a:fontRef>
        </p:style>
        <p:txBody>
          <a:bodyPr rtlCol="0" anchor="t"/>
          <a:lstStyle/>
          <a:p>
            <a:pPr marL="171450" indent="-171450">
              <a:buFont typeface="Arial" panose="020B0604020202020204" pitchFamily="34" charset="0"/>
              <a:buChar char="•"/>
            </a:pPr>
            <a:r>
              <a:rPr lang="zh-CN" altLang="en-US" sz="1400" dirty="0">
                <a:solidFill>
                  <a:schemeClr val="bg1"/>
                </a:solidFill>
              </a:rPr>
              <a:t>边</a:t>
            </a:r>
            <a:r>
              <a:rPr lang="zh-CN" altLang="en-US" sz="1400" dirty="0" smtClean="0">
                <a:solidFill>
                  <a:schemeClr val="bg1"/>
                </a:solidFill>
              </a:rPr>
              <a:t>缘计算平台作为</a:t>
            </a:r>
            <a:r>
              <a:rPr lang="en-US" altLang="zh-CN" sz="1400" dirty="0" smtClean="0">
                <a:solidFill>
                  <a:schemeClr val="bg1"/>
                </a:solidFill>
              </a:rPr>
              <a:t>Kubernetes Work</a:t>
            </a:r>
            <a:r>
              <a:rPr lang="zh-CN" altLang="en-US" sz="1400" dirty="0" smtClean="0">
                <a:solidFill>
                  <a:schemeClr val="bg1"/>
                </a:solidFill>
              </a:rPr>
              <a:t>节点。</a:t>
            </a:r>
            <a:endParaRPr lang="en-US" altLang="zh-CN" sz="1400" dirty="0" smtClean="0">
              <a:solidFill>
                <a:schemeClr val="bg1"/>
              </a:solidFill>
            </a:endParaRPr>
          </a:p>
          <a:p>
            <a:pPr marL="171450" indent="-171450">
              <a:buFont typeface="Arial" panose="020B0604020202020204" pitchFamily="34" charset="0"/>
              <a:buChar char="•"/>
            </a:pPr>
            <a:r>
              <a:rPr lang="zh-CN" altLang="en-US" sz="1400" dirty="0" smtClean="0">
                <a:solidFill>
                  <a:schemeClr val="bg1"/>
                </a:solidFill>
              </a:rPr>
              <a:t>每个</a:t>
            </a:r>
            <a:r>
              <a:rPr lang="en-US" altLang="zh-CN" sz="1400" dirty="0" smtClean="0">
                <a:solidFill>
                  <a:schemeClr val="bg1"/>
                </a:solidFill>
              </a:rPr>
              <a:t>Pod</a:t>
            </a:r>
            <a:r>
              <a:rPr lang="zh-CN" altLang="en-US" sz="1400" dirty="0" smtClean="0">
                <a:solidFill>
                  <a:schemeClr val="bg1"/>
                </a:solidFill>
              </a:rPr>
              <a:t>放置一个</a:t>
            </a:r>
            <a:r>
              <a:rPr lang="en-US" altLang="zh-CN" sz="1400" dirty="0" smtClean="0">
                <a:solidFill>
                  <a:schemeClr val="bg1"/>
                </a:solidFill>
              </a:rPr>
              <a:t>container,</a:t>
            </a:r>
            <a:r>
              <a:rPr lang="zh-CN" altLang="en-US" sz="1400" dirty="0" smtClean="0">
                <a:solidFill>
                  <a:schemeClr val="bg1"/>
                </a:solidFill>
              </a:rPr>
              <a:t>里面运行</a:t>
            </a:r>
            <a:r>
              <a:rPr lang="en-US" altLang="zh-CN" sz="1400" dirty="0" smtClean="0">
                <a:solidFill>
                  <a:schemeClr val="bg1"/>
                </a:solidFill>
              </a:rPr>
              <a:t>NEVSDK</a:t>
            </a:r>
            <a:r>
              <a:rPr lang="zh-CN" altLang="en-US" sz="1400" dirty="0">
                <a:solidFill>
                  <a:schemeClr val="bg1"/>
                </a:solidFill>
              </a:rPr>
              <a:t>特</a:t>
            </a:r>
            <a:r>
              <a:rPr lang="zh-CN" altLang="en-US" sz="1400" dirty="0" smtClean="0">
                <a:solidFill>
                  <a:schemeClr val="bg1"/>
                </a:solidFill>
              </a:rPr>
              <a:t>定功能模块。</a:t>
            </a:r>
            <a:endParaRPr lang="en-US" altLang="zh-CN" sz="1400" dirty="0" smtClean="0">
              <a:solidFill>
                <a:schemeClr val="bg1"/>
              </a:solidFill>
            </a:endParaRPr>
          </a:p>
          <a:p>
            <a:pPr marL="171450" indent="-171450">
              <a:buFont typeface="Arial" panose="020B0604020202020204" pitchFamily="34" charset="0"/>
              <a:buChar char="•"/>
            </a:pPr>
            <a:r>
              <a:rPr lang="zh-CN" altLang="en-US" sz="1400" dirty="0">
                <a:solidFill>
                  <a:schemeClr val="bg1"/>
                </a:solidFill>
              </a:rPr>
              <a:t>所</a:t>
            </a:r>
            <a:r>
              <a:rPr lang="zh-CN" altLang="en-US" sz="1400" dirty="0" smtClean="0">
                <a:solidFill>
                  <a:schemeClr val="bg1"/>
                </a:solidFill>
              </a:rPr>
              <a:t>有</a:t>
            </a:r>
            <a:r>
              <a:rPr lang="en-US" altLang="zh-CN" sz="1400" dirty="0" smtClean="0">
                <a:solidFill>
                  <a:schemeClr val="bg1"/>
                </a:solidFill>
              </a:rPr>
              <a:t>Pod</a:t>
            </a:r>
            <a:r>
              <a:rPr lang="zh-CN" altLang="en-US" sz="1400" dirty="0" smtClean="0">
                <a:solidFill>
                  <a:schemeClr val="bg1"/>
                </a:solidFill>
              </a:rPr>
              <a:t>提供微服务接口</a:t>
            </a:r>
            <a:r>
              <a:rPr lang="zh-CN" altLang="en-US" sz="1400" dirty="0">
                <a:solidFill>
                  <a:schemeClr val="bg1"/>
                </a:solidFill>
              </a:rPr>
              <a:t>。</a:t>
            </a:r>
            <a:endParaRPr lang="en-US" altLang="zh-CN" sz="1400" dirty="0" smtClean="0">
              <a:solidFill>
                <a:schemeClr val="bg1"/>
              </a:solidFill>
            </a:endParaRPr>
          </a:p>
          <a:p>
            <a:endParaRPr lang="en-US" altLang="zh-CN" sz="1400" dirty="0">
              <a:solidFill>
                <a:schemeClr val="bg1"/>
              </a:solidFill>
            </a:endParaRPr>
          </a:p>
        </p:txBody>
      </p:sp>
    </p:spTree>
    <p:extLst>
      <p:ext uri="{BB962C8B-B14F-4D97-AF65-F5344CB8AC3E}">
        <p14:creationId xmlns:p14="http://schemas.microsoft.com/office/powerpoint/2010/main" val="1549476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intelblue">
      <a:dk1>
        <a:sysClr val="windowText" lastClr="000000"/>
      </a:dk1>
      <a:lt1>
        <a:sysClr val="window" lastClr="FFFFFF"/>
      </a:lt1>
      <a:dk2>
        <a:srgbClr val="0071C5"/>
      </a:dk2>
      <a:lt2>
        <a:srgbClr val="FFFFFF"/>
      </a:lt2>
      <a:accent1>
        <a:srgbClr val="00AEEF"/>
      </a:accent1>
      <a:accent2>
        <a:srgbClr val="C4D600"/>
      </a:accent2>
      <a:accent3>
        <a:srgbClr val="F3D54E"/>
      </a:accent3>
      <a:accent4>
        <a:srgbClr val="FFA300"/>
      </a:accent4>
      <a:accent5>
        <a:srgbClr val="FC4C02"/>
      </a:accent5>
      <a:accent6>
        <a:srgbClr val="003C71"/>
      </a:accent6>
      <a:hlink>
        <a:srgbClr val="F3D54E"/>
      </a:hlink>
      <a:folHlink>
        <a:srgbClr val="FFFFFF"/>
      </a:folHlink>
    </a:clrScheme>
    <a:fontScheme name="Intel Chinese">
      <a:majorFont>
        <a:latin typeface="Intel Clear Hans"/>
        <a:ea typeface=""/>
        <a:cs typeface=""/>
      </a:majorFont>
      <a:minorFont>
        <a:latin typeface="Intel Clear H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12420</TotalTime>
  <Words>1424</Words>
  <Application>Microsoft Office PowerPoint</Application>
  <PresentationFormat>Widescreen</PresentationFormat>
  <Paragraphs>113</Paragraphs>
  <Slides>15</Slides>
  <Notes>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15</vt:i4>
      </vt:variant>
    </vt:vector>
  </HeadingPairs>
  <TitlesOfParts>
    <vt:vector size="23" baseType="lpstr">
      <vt:lpstr>Intel Clear Hans</vt:lpstr>
      <vt:lpstr>宋体</vt:lpstr>
      <vt:lpstr>Intel Clear Pro</vt:lpstr>
      <vt:lpstr>Intel Clear Light</vt:lpstr>
      <vt:lpstr>Arial</vt:lpstr>
      <vt:lpstr>Intel Clear</vt:lpstr>
      <vt:lpstr>Calibri</vt:lpstr>
      <vt:lpstr>Office Theme</vt:lpstr>
      <vt:lpstr>PowerPoint Presentation</vt:lpstr>
      <vt:lpstr>MEC – Path to 5G 面向5G的边缘计算</vt:lpstr>
      <vt:lpstr>英特尔®边缘计算虚拟套件 （NEV SDK）</vt:lpstr>
      <vt:lpstr>ETSI MEC</vt:lpstr>
      <vt:lpstr>架构图</vt:lpstr>
      <vt:lpstr>LTE 部署</vt:lpstr>
      <vt:lpstr>5G MEC独立部署  </vt:lpstr>
      <vt:lpstr>5G MEC和vRAN联合部署</vt:lpstr>
      <vt:lpstr>基于容器的架构</vt:lpstr>
      <vt:lpstr>NEVSDK 集成AWS GG</vt:lpstr>
      <vt:lpstr>边缘计算与车联网</vt:lpstr>
      <vt:lpstr>MEC案例：与CoSP合作的在工业控制领域开展端到端5G边缘计算</vt:lpstr>
      <vt:lpstr>路线图 </vt:lpstr>
      <vt:lpstr>边缘计算和网络切片</vt:lpstr>
      <vt:lpstr>PowerPoint Presentation</vt:lpstr>
    </vt:vector>
  </TitlesOfParts>
  <Company>Intel Corporation</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Killeen, Kristine</dc:creator>
  <cp:keywords>CTPClassification=CTP_NT</cp:keywords>
  <cp:lastModifiedBy>Tong, Xiaopeng</cp:lastModifiedBy>
  <cp:revision>192</cp:revision>
  <dcterms:created xsi:type="dcterms:W3CDTF">2018-09-05T05:53:36Z</dcterms:created>
  <dcterms:modified xsi:type="dcterms:W3CDTF">2018-09-20T09:03:09Z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itusGUID">
    <vt:lpwstr>7d303b0d-ef58-49f0-a1ef-28dd0d815b41</vt:lpwstr>
  </property>
  <property fmtid="{D5CDD505-2E9C-101B-9397-08002B2CF9AE}" pid="3" name="CTP_TimeStamp">
    <vt:lpwstr>2018-09-20 09:03:07Z</vt:lpwstr>
  </property>
  <property fmtid="{D5CDD505-2E9C-101B-9397-08002B2CF9AE}" pid="4" name="CTP_BU">
    <vt:lpwstr>NA</vt:lpwstr>
  </property>
  <property fmtid="{D5CDD505-2E9C-101B-9397-08002B2CF9AE}" pid="5" name="CTP_IDSID">
    <vt:lpwstr>NA</vt:lpwstr>
  </property>
  <property fmtid="{D5CDD505-2E9C-101B-9397-08002B2CF9AE}" pid="6" name="CTP_WWID">
    <vt:lpwstr>NA</vt:lpwstr>
  </property>
  <property fmtid="{D5CDD505-2E9C-101B-9397-08002B2CF9AE}" pid="7" name="CTPClassification">
    <vt:lpwstr>CTP_NT</vt:lpwstr>
  </property>
</Properties>
</file>